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7" r:id="rId5"/>
    <p:sldId id="280" r:id="rId6"/>
    <p:sldId id="268" r:id="rId7"/>
    <p:sldId id="269" r:id="rId8"/>
    <p:sldId id="271" r:id="rId9"/>
    <p:sldId id="284" r:id="rId10"/>
    <p:sldId id="270" r:id="rId11"/>
    <p:sldId id="285" r:id="rId12"/>
    <p:sldId id="283" r:id="rId13"/>
    <p:sldId id="288" r:id="rId14"/>
    <p:sldId id="286" r:id="rId15"/>
    <p:sldId id="282" r:id="rId16"/>
    <p:sldId id="289" r:id="rId17"/>
    <p:sldId id="290" r:id="rId18"/>
    <p:sldId id="291" r:id="rId19"/>
    <p:sldId id="292" r:id="rId20"/>
    <p:sldId id="272" r:id="rId21"/>
    <p:sldId id="321" r:id="rId22"/>
    <p:sldId id="322" r:id="rId23"/>
    <p:sldId id="324" r:id="rId24"/>
    <p:sldId id="323" r:id="rId25"/>
    <p:sldId id="273" r:id="rId26"/>
    <p:sldId id="274" r:id="rId27"/>
    <p:sldId id="293" r:id="rId28"/>
    <p:sldId id="275" r:id="rId29"/>
    <p:sldId id="277" r:id="rId30"/>
    <p:sldId id="276" r:id="rId31"/>
    <p:sldId id="278" r:id="rId32"/>
    <p:sldId id="279" r:id="rId33"/>
    <p:sldId id="266" r:id="rId34"/>
    <p:sldId id="351" r:id="rId35"/>
    <p:sldId id="294" r:id="rId36"/>
    <p:sldId id="295" r:id="rId37"/>
    <p:sldId id="296" r:id="rId38"/>
    <p:sldId id="297" r:id="rId39"/>
    <p:sldId id="302" r:id="rId40"/>
    <p:sldId id="298" r:id="rId41"/>
    <p:sldId id="299" r:id="rId42"/>
    <p:sldId id="300" r:id="rId43"/>
    <p:sldId id="301" r:id="rId44"/>
    <p:sldId id="303" r:id="rId45"/>
    <p:sldId id="304" r:id="rId46"/>
    <p:sldId id="327" r:id="rId47"/>
    <p:sldId id="328" r:id="rId48"/>
    <p:sldId id="353" r:id="rId49"/>
    <p:sldId id="352" r:id="rId50"/>
    <p:sldId id="307" r:id="rId51"/>
    <p:sldId id="308" r:id="rId52"/>
    <p:sldId id="309" r:id="rId53"/>
    <p:sldId id="320" r:id="rId54"/>
    <p:sldId id="310" r:id="rId55"/>
    <p:sldId id="329" r:id="rId56"/>
    <p:sldId id="349" r:id="rId57"/>
    <p:sldId id="350" r:id="rId58"/>
    <p:sldId id="330" r:id="rId59"/>
    <p:sldId id="336" r:id="rId60"/>
    <p:sldId id="341" r:id="rId61"/>
    <p:sldId id="337" r:id="rId62"/>
    <p:sldId id="311" r:id="rId63"/>
    <p:sldId id="342" r:id="rId64"/>
    <p:sldId id="338" r:id="rId65"/>
    <p:sldId id="343" r:id="rId66"/>
    <p:sldId id="312" r:id="rId67"/>
    <p:sldId id="344" r:id="rId68"/>
    <p:sldId id="345" r:id="rId69"/>
    <p:sldId id="325" r:id="rId70"/>
    <p:sldId id="314" r:id="rId71"/>
    <p:sldId id="346" r:id="rId72"/>
    <p:sldId id="315" r:id="rId73"/>
    <p:sldId id="347" r:id="rId74"/>
    <p:sldId id="348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898989"/>
    <a:srgbClr val="660033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1DFF6-08B5-4029-8784-52CF712CA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45D97-B2E7-4129-86B6-FC0DC7090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7337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9429A-9444-45D2-BA1C-74B7C3EA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858" y="215496"/>
            <a:ext cx="10515600" cy="718372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22D6B-C12F-44B7-9280-EE885B597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D3F97-C7A5-40CC-96D5-AE09DD03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30313-5AC6-44B4-9FE4-710DA527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C89EE6E-2B60-4EF7-AA12-1E568878D1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04888"/>
            <a:ext cx="12192000" cy="72866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sq">
            <a:noFill/>
            <a:miter lim="800000"/>
            <a:headEnd/>
            <a:tailEnd/>
          </a:ln>
          <a:effectLst/>
        </p:spPr>
        <p:txBody>
          <a:bodyPr wrap="none" lIns="67500" tIns="35100" rIns="67500" bIns="35100" anchor="ctr"/>
          <a:lstStyle/>
          <a:p>
            <a:pPr>
              <a:defRPr/>
            </a:pPr>
            <a:endParaRPr lang="ko-KR" altLang="en-US" sz="135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5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37B221-FAE1-4D26-87B6-9D8D536F6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E882E-BE92-4826-94CA-5256077B0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C6831-07FC-4D92-8863-05F46DC7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94984-EFAB-4183-90CB-40033B5C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0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8A2F0-DCAB-4FB9-AE80-EB485605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7ED1D-9A10-4C88-86B4-35D286D4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274"/>
            <a:ext cx="10515600" cy="5337333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400"/>
            </a:lvl4pPr>
            <a:lvl5pPr marL="2057400" marR="0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  <a:p>
            <a:pPr lvl="4"/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6762F5F-C1A3-43E9-9894-EB25809145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04888"/>
            <a:ext cx="12192000" cy="72866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sq">
            <a:noFill/>
            <a:miter lim="800000"/>
            <a:headEnd/>
            <a:tailEnd/>
          </a:ln>
          <a:effectLst/>
        </p:spPr>
        <p:txBody>
          <a:bodyPr wrap="none" lIns="67500" tIns="35100" rIns="67500" bIns="35100" anchor="ctr"/>
          <a:lstStyle/>
          <a:p>
            <a:pPr>
              <a:defRPr/>
            </a:pPr>
            <a:endParaRPr lang="ko-KR" altLang="en-US" sz="1350">
              <a:latin typeface="굴림" charset="-127"/>
              <a:ea typeface="굴림" charset="-127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7CF88B-15C7-4946-941C-3CEE9E28D4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83062" y="6543426"/>
            <a:ext cx="1941237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600" i="1" dirty="0">
                <a:solidFill>
                  <a:srgbClr val="898989"/>
                </a:solidFill>
                <a:latin typeface="+mn-ea"/>
                <a:ea typeface="+mn-ea"/>
              </a:rPr>
              <a:t>인공지능 개요</a:t>
            </a:r>
            <a:r>
              <a:rPr lang="en-US" altLang="ko-KR" sz="1600" i="1" dirty="0">
                <a:solidFill>
                  <a:srgbClr val="898989"/>
                </a:solidFill>
                <a:latin typeface="+mn-ea"/>
                <a:ea typeface="+mn-ea"/>
              </a:rPr>
              <a:t>  </a:t>
            </a:r>
            <a:fld id="{81E509F3-8D44-4D09-900D-D3025E1CD194}" type="slidenum">
              <a:rPr lang="ko-KR" altLang="en-US" sz="1600" smtClean="0"/>
              <a:pPr marL="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‹#›</a:t>
            </a:fld>
            <a:endParaRPr lang="ko-KR" altLang="en-US" sz="1600" i="1" dirty="0">
              <a:solidFill>
                <a:srgbClr val="89898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247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4A040-DD5D-45C1-893C-EABD0925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BC8A70-0594-4105-B929-D550E5454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7E038-70C8-4FA6-BB7F-5EA301D6E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86888-1EC6-499C-965B-CC14C5BA9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5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6F6BC-01E6-4A1B-86CD-059D53DA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F5FAE2-A57C-4890-BAFA-E8A6AA0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41300-A9AC-4E5D-B058-A6914C3AC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A82318-830F-43F3-954F-BC52ED32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D539B32-F540-4396-93E9-A868B51116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04888"/>
            <a:ext cx="12192000" cy="72866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sq">
            <a:noFill/>
            <a:miter lim="800000"/>
            <a:headEnd/>
            <a:tailEnd/>
          </a:ln>
          <a:effectLst/>
        </p:spPr>
        <p:txBody>
          <a:bodyPr wrap="none" lIns="67500" tIns="35100" rIns="67500" bIns="35100" anchor="ctr"/>
          <a:lstStyle/>
          <a:p>
            <a:pPr>
              <a:defRPr/>
            </a:pPr>
            <a:endParaRPr lang="ko-KR" altLang="en-US" sz="1350">
              <a:latin typeface="굴림" charset="-127"/>
              <a:ea typeface="굴림" charset="-127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EC99522-9F9C-4BC3-9B98-4337D67101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83062" y="6543426"/>
            <a:ext cx="1963679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600" i="1" kern="1200" dirty="0">
                <a:solidFill>
                  <a:srgbClr val="898989"/>
                </a:solidFill>
                <a:latin typeface="+mn-ea"/>
                <a:ea typeface="굴림" panose="020B0600000101010101" pitchFamily="50" charset="-127"/>
                <a:cs typeface="+mn-cs"/>
              </a:rPr>
              <a:t>인공지능 개요</a:t>
            </a:r>
            <a:r>
              <a:rPr kumimoji="1" lang="en-US" altLang="ko-KR" sz="1600" i="1" kern="1200" dirty="0">
                <a:solidFill>
                  <a:srgbClr val="898989"/>
                </a:solidFill>
                <a:latin typeface="+mn-ea"/>
                <a:ea typeface="굴림" panose="020B0600000101010101" pitchFamily="50" charset="-127"/>
                <a:cs typeface="+mn-cs"/>
              </a:rPr>
              <a:t>  </a:t>
            </a:r>
            <a:fld id="{81E509F3-8D44-4D09-900D-D3025E1CD194}" type="slidenum">
              <a:rPr lang="ko-KR" altLang="en-US" sz="1600" smtClean="0"/>
              <a:pPr marL="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‹#›</a:t>
            </a:fld>
            <a:endParaRPr kumimoji="1" lang="ko-KR" altLang="en-US" sz="1600" i="1" kern="1200" dirty="0">
              <a:solidFill>
                <a:srgbClr val="898989"/>
              </a:solidFill>
              <a:latin typeface="+mn-ea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09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20D41-E09B-4133-8F8C-8046F88B1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5347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072A25-E94E-4B48-BFBD-5705E2DC9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9437B0-5EA2-4C37-ABAE-3DF8DBF8D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7AA46D-5F86-499C-AD07-0A3E9EB24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6A0AC3-22F2-4C28-8EB7-5EB6D6BA4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E0003E-19A2-4372-87D7-E797FFE5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BA8323-C6FD-446C-AEFC-19ED9DC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775CA53-E7E1-467D-8F93-34F9033838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04888"/>
            <a:ext cx="12192000" cy="72866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sq">
            <a:noFill/>
            <a:miter lim="800000"/>
            <a:headEnd/>
            <a:tailEnd/>
          </a:ln>
          <a:effectLst/>
        </p:spPr>
        <p:txBody>
          <a:bodyPr wrap="none" lIns="67500" tIns="35100" rIns="67500" bIns="35100" anchor="ctr"/>
          <a:lstStyle/>
          <a:p>
            <a:pPr>
              <a:defRPr/>
            </a:pPr>
            <a:endParaRPr lang="ko-KR" altLang="en-US" sz="135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94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DF650-3CCF-4191-8DC2-8AF636DA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789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E7536C-B16F-469D-8FAF-BA4EFD29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F3FAA0-42F3-4844-ABE1-B4CD2073D2C2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15AB69-4F93-4750-818B-00A57803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D1F1E3F-0736-4FC7-904D-6AA3290673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004888"/>
            <a:ext cx="12192000" cy="72866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sq">
            <a:noFill/>
            <a:miter lim="800000"/>
            <a:headEnd/>
            <a:tailEnd/>
          </a:ln>
          <a:effectLst/>
        </p:spPr>
        <p:txBody>
          <a:bodyPr wrap="none" lIns="67500" tIns="35100" rIns="67500" bIns="35100" anchor="ctr"/>
          <a:lstStyle/>
          <a:p>
            <a:pPr>
              <a:defRPr/>
            </a:pPr>
            <a:endParaRPr lang="ko-KR" altLang="en-US" sz="1350">
              <a:latin typeface="굴림" charset="-127"/>
              <a:ea typeface="굴림" charset="-127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CB55D3D-D772-46CF-84EB-C9AE9BF579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83062" y="6543426"/>
            <a:ext cx="1941237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ko-KR" altLang="en-US" sz="1600" i="1" kern="1200" dirty="0">
                <a:solidFill>
                  <a:srgbClr val="898989"/>
                </a:solidFill>
                <a:latin typeface="+mn-ea"/>
                <a:ea typeface="굴림" panose="020B0600000101010101" pitchFamily="50" charset="-127"/>
                <a:cs typeface="+mn-cs"/>
              </a:rPr>
              <a:t>인공지능 개요</a:t>
            </a:r>
            <a:r>
              <a:rPr kumimoji="1" lang="en-US" altLang="ko-KR" sz="1600" i="1" kern="1200" dirty="0">
                <a:solidFill>
                  <a:srgbClr val="898989"/>
                </a:solidFill>
                <a:latin typeface="+mn-ea"/>
                <a:ea typeface="굴림" panose="020B0600000101010101" pitchFamily="50" charset="-127"/>
                <a:cs typeface="+mn-cs"/>
              </a:rPr>
              <a:t>  </a:t>
            </a:r>
            <a:fld id="{81E509F3-8D44-4D09-900D-D3025E1CD194}" type="slidenum">
              <a:rPr lang="ko-KR" altLang="en-US" sz="1600" smtClean="0"/>
              <a:pPr marL="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t>‹#›</a:t>
            </a:fld>
            <a:endParaRPr kumimoji="1" lang="ko-KR" altLang="en-US" sz="1600" i="1" kern="1200" dirty="0">
              <a:solidFill>
                <a:srgbClr val="898989"/>
              </a:solidFill>
              <a:latin typeface="+mn-ea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71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81CB11-003D-4896-A494-B73DF910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1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E501E-B275-4A89-98FD-E439FCEF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4D67E-22CA-46E4-A221-710C241C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5CD281-20EF-4D64-ADC3-C7DA8BAEA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917E50-7D4D-4AA5-A2E4-4BFF9E7A3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CBFEB-B6C4-4F23-8EE4-213B6EF9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51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04AB4-21C1-4886-8E6C-78E7B58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50E73D-FCFC-4608-9E6D-9F87D093B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6D9979-DEBE-4D36-855F-DC8018B81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49054D-B905-41BB-908F-70DCFC48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44771-9929-4D3E-A472-7CA08EE4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E509F3-8D44-4D09-900D-D3025E1CD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2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190CB0-2469-4BDA-916C-DD0B08951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84274"/>
            <a:ext cx="10515600" cy="533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E6114BE-7EB9-4CF1-AFA7-1881F2B65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4936" y="336392"/>
            <a:ext cx="10688864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889F79B-6A58-46BE-8730-16CD22A7B2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1643"/>
            <a:ext cx="3683444" cy="31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sz="1600" i="1" dirty="0">
                <a:solidFill>
                  <a:srgbClr val="898989"/>
                </a:solidFill>
                <a:latin typeface="+mn-ea"/>
                <a:ea typeface="+mn-ea"/>
              </a:rPr>
              <a:t>Python</a:t>
            </a:r>
            <a:r>
              <a:rPr lang="ko-KR" altLang="en-US" sz="1600" i="1" dirty="0">
                <a:solidFill>
                  <a:srgbClr val="898989"/>
                </a:solidFill>
                <a:latin typeface="+mn-ea"/>
                <a:ea typeface="+mn-ea"/>
              </a:rPr>
              <a:t> </a:t>
            </a:r>
            <a:r>
              <a:rPr lang="en-US" altLang="ko-KR" sz="1600" i="1" dirty="0">
                <a:solidFill>
                  <a:srgbClr val="898989"/>
                </a:solidFill>
                <a:latin typeface="+mn-ea"/>
                <a:ea typeface="+mn-ea"/>
              </a:rPr>
              <a:t>object-oriented programming</a:t>
            </a:r>
            <a:endParaRPr lang="ko-KR" altLang="en-US" sz="1600" i="1" dirty="0">
              <a:solidFill>
                <a:srgbClr val="898989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643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youtube.com/watch?v=JMUxmLyrhS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E9DF1-DA6C-4694-9737-168F97841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 지능</a:t>
            </a:r>
            <a:br>
              <a:rPr lang="en-US" altLang="ko-KR" dirty="0"/>
            </a:br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AC23C5-2843-4822-A949-302BB4B90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bgsung@ut.ac.kr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638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태동기의 학자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허버트</a:t>
            </a:r>
            <a:r>
              <a:rPr lang="ko-KR" altLang="en-US" sz="1800" dirty="0"/>
              <a:t> 사이먼은 “앞으로 </a:t>
            </a:r>
            <a:r>
              <a:rPr lang="en-US" altLang="ko-KR" sz="1800" dirty="0"/>
              <a:t>20</a:t>
            </a:r>
            <a:r>
              <a:rPr lang="ko-KR" altLang="en-US" sz="1800" dirty="0"/>
              <a:t>년 안에 기계는 사람이 할 수 있는 일은 무엇이든 할 수 있게 될 </a:t>
            </a:r>
            <a:r>
              <a:rPr lang="ko-KR" altLang="en-US" sz="1800" dirty="0" err="1"/>
              <a:t>것”이라고</a:t>
            </a:r>
            <a:r>
              <a:rPr lang="ko-KR" altLang="en-US" sz="1800" dirty="0"/>
              <a:t> 선언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38FCDE-9804-4D2A-8115-EDCF52D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50" y="2780560"/>
            <a:ext cx="5126435" cy="326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6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태동기의 업적</a:t>
            </a:r>
            <a:endParaRPr lang="en-US" altLang="ko-KR" sz="2400" dirty="0"/>
          </a:p>
          <a:p>
            <a:pPr lvl="1"/>
            <a:r>
              <a:rPr lang="en-US" altLang="ko-KR" sz="1800" dirty="0"/>
              <a:t>GPS(General Problem Solver) </a:t>
            </a:r>
            <a:r>
              <a:rPr lang="ko-KR" altLang="en-US" sz="1800" dirty="0"/>
              <a:t>프로젝트</a:t>
            </a:r>
            <a:r>
              <a:rPr lang="en-US" altLang="ko-KR" sz="1800" dirty="0"/>
              <a:t> </a:t>
            </a:r>
          </a:p>
          <a:p>
            <a:pPr lvl="2" algn="just"/>
            <a:r>
              <a:rPr lang="ko-KR" altLang="en-US" dirty="0" err="1"/>
              <a:t>뉴웰과</a:t>
            </a:r>
            <a:r>
              <a:rPr lang="ko-KR" altLang="en-US" dirty="0"/>
              <a:t> 사이먼이 개발</a:t>
            </a:r>
            <a:r>
              <a:rPr lang="en-US" altLang="ko-KR" dirty="0"/>
              <a:t>(1961, 1972)</a:t>
            </a:r>
          </a:p>
          <a:p>
            <a:pPr lvl="2" algn="just"/>
            <a:r>
              <a:rPr lang="en-US" altLang="ko-KR" dirty="0"/>
              <a:t>GPS</a:t>
            </a:r>
            <a:r>
              <a:rPr lang="ko-KR" altLang="en-US" dirty="0"/>
              <a:t>는 데이터와 문제해결 기법을 구분한 첫 번째 시도임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방법</a:t>
            </a:r>
            <a:r>
              <a:rPr lang="en-US" altLang="ko-KR" dirty="0"/>
              <a:t>-</a:t>
            </a:r>
            <a:r>
              <a:rPr lang="ko-KR" altLang="en-US" dirty="0"/>
              <a:t>결과 분석</a:t>
            </a:r>
            <a:r>
              <a:rPr lang="en-US" altLang="ko-KR" dirty="0"/>
              <a:t>(means-ends analysis)</a:t>
            </a:r>
            <a:r>
              <a:rPr lang="ko-KR" altLang="en-US" dirty="0"/>
              <a:t>이라는 기법에 기반을 둠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GPS</a:t>
            </a:r>
            <a:r>
              <a:rPr lang="ko-KR" altLang="en-US" dirty="0"/>
              <a:t>는 복잡한 문제를 푸는 데 실패함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형식 논리에 기반을 둔 프로그램이 사용 가능한 연산자를 무한정 생산함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현실 세계 문제를 푸는 데 필요한 시간과 메모리의 양 때문에 진행이 중단됨</a:t>
            </a:r>
            <a:r>
              <a:rPr lang="en-US" altLang="ko-KR" dirty="0"/>
              <a:t>.</a:t>
            </a:r>
          </a:p>
          <a:p>
            <a:pPr lvl="2" algn="just"/>
            <a:endParaRPr lang="en-US" altLang="ko-KR" dirty="0"/>
          </a:p>
          <a:p>
            <a:pPr lvl="1"/>
            <a:r>
              <a:rPr lang="ko-KR" altLang="en-US" sz="1800" dirty="0"/>
              <a:t>태동기 </a:t>
            </a:r>
            <a:r>
              <a:rPr lang="en-US" altLang="ko-KR" sz="1800" dirty="0"/>
              <a:t>AI</a:t>
            </a:r>
            <a:r>
              <a:rPr lang="ko-KR" altLang="en-US" sz="1800" dirty="0"/>
              <a:t>의 의의</a:t>
            </a:r>
            <a:endParaRPr lang="en-US" altLang="ko-KR" sz="1800" dirty="0"/>
          </a:p>
          <a:p>
            <a:pPr lvl="2" algn="just"/>
            <a:r>
              <a:rPr lang="en-US" altLang="ko-KR" dirty="0"/>
              <a:t>AI </a:t>
            </a:r>
            <a:r>
              <a:rPr lang="ko-KR" altLang="en-US" dirty="0"/>
              <a:t>연구자들은 광범위한 문제를 풀기 위한 일반 방법</a:t>
            </a:r>
            <a:r>
              <a:rPr lang="en-US" altLang="ko-KR" dirty="0"/>
              <a:t>(general methods)</a:t>
            </a:r>
            <a:r>
              <a:rPr lang="ko-KR" altLang="en-US" dirty="0"/>
              <a:t>을 만들어서 복잡한 사고 과정을 모의함</a:t>
            </a:r>
            <a:r>
              <a:rPr lang="en-US" altLang="ko-KR" dirty="0"/>
              <a:t>. </a:t>
            </a:r>
          </a:p>
          <a:p>
            <a:pPr lvl="3" algn="just"/>
            <a:r>
              <a:rPr lang="ko-KR" altLang="en-US" dirty="0"/>
              <a:t>약한 방법</a:t>
            </a:r>
            <a:r>
              <a:rPr lang="en-US" altLang="ko-KR" dirty="0"/>
              <a:t>(weak methods)</a:t>
            </a:r>
            <a:r>
              <a:rPr lang="ko-KR" altLang="en-US" dirty="0"/>
              <a:t>이라고도 함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문제 영역에 적합하지 않은 정보를 사용했고 이는 개발한 프로그램의 성능을 저하시켰음</a:t>
            </a:r>
            <a:r>
              <a:rPr lang="en-US" altLang="ko-KR" dirty="0"/>
              <a:t>.</a:t>
            </a:r>
          </a:p>
          <a:p>
            <a:pPr lvl="3" algn="just"/>
            <a:endParaRPr lang="en-US" altLang="ko-KR" dirty="0"/>
          </a:p>
          <a:p>
            <a:pPr lvl="2" algn="just"/>
            <a:r>
              <a:rPr lang="en-US" altLang="ko-KR" dirty="0"/>
              <a:t>AI </a:t>
            </a:r>
            <a:r>
              <a:rPr lang="ko-KR" altLang="en-US" dirty="0"/>
              <a:t>분야에 매력을 느낀 과학자들이 지식 표현</a:t>
            </a:r>
            <a:r>
              <a:rPr lang="en-US" altLang="ko-KR" dirty="0"/>
              <a:t>, </a:t>
            </a:r>
            <a:r>
              <a:rPr lang="ko-KR" altLang="en-US" dirty="0"/>
              <a:t>학습 알고리즘</a:t>
            </a:r>
            <a:r>
              <a:rPr lang="en-US" altLang="ko-KR" dirty="0"/>
              <a:t>, </a:t>
            </a:r>
            <a:r>
              <a:rPr lang="ko-KR" altLang="en-US" dirty="0"/>
              <a:t>신경 컴퓨팅</a:t>
            </a:r>
            <a:r>
              <a:rPr lang="en-US" altLang="ko-KR" dirty="0"/>
              <a:t>, </a:t>
            </a:r>
            <a:r>
              <a:rPr lang="ko-KR" altLang="en-US" dirty="0"/>
              <a:t>단어계산과 같은 분야에 새롭고 중요한 아이디어를 제안함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073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 algn="just"/>
            <a:r>
              <a:rPr lang="en-US" altLang="ko-KR" sz="1800" dirty="0"/>
              <a:t>AI </a:t>
            </a:r>
            <a:r>
              <a:rPr lang="ko-KR" altLang="en-US" sz="1800" dirty="0"/>
              <a:t>연구자들의 낙관과 실패</a:t>
            </a:r>
            <a:endParaRPr lang="en-US" altLang="ko-KR" sz="1800" dirty="0"/>
          </a:p>
          <a:p>
            <a:pPr lvl="2" algn="just"/>
            <a:r>
              <a:rPr lang="en-US" altLang="ko-KR" dirty="0"/>
              <a:t>AI </a:t>
            </a:r>
            <a:r>
              <a:rPr lang="ko-KR" altLang="en-US" dirty="0"/>
              <a:t>연구자들은 </a:t>
            </a:r>
            <a:r>
              <a:rPr lang="en-US" altLang="ko-KR" dirty="0"/>
              <a:t>1950</a:t>
            </a:r>
            <a:r>
              <a:rPr lang="ko-KR" altLang="en-US" dirty="0"/>
              <a:t>년대 중반부터 </a:t>
            </a:r>
            <a:r>
              <a:rPr lang="en-US" altLang="ko-KR" dirty="0"/>
              <a:t>1980</a:t>
            </a:r>
            <a:r>
              <a:rPr lang="ko-KR" altLang="en-US" dirty="0"/>
              <a:t>년대까지는 인간 규모의 기반지식을 가진 범용 지능형 기계를 만들고</a:t>
            </a:r>
            <a:r>
              <a:rPr lang="en-US" altLang="ko-KR" dirty="0"/>
              <a:t>, 2000</a:t>
            </a:r>
            <a:r>
              <a:rPr lang="ko-KR" altLang="en-US" dirty="0"/>
              <a:t>년에는 인간의 지능을 넘어서게 하겠다고 약속함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endParaRPr lang="en-US" altLang="ko-KR" dirty="0"/>
          </a:p>
          <a:p>
            <a:pPr lvl="2" algn="just"/>
            <a:r>
              <a:rPr lang="en-US" altLang="ko-KR" dirty="0"/>
              <a:t>1970</a:t>
            </a:r>
            <a:r>
              <a:rPr lang="ko-KR" altLang="en-US" dirty="0"/>
              <a:t>년에 이르러 그런 주장은 너무 낙관적이었다는 사실을 깨달음</a:t>
            </a:r>
            <a:r>
              <a:rPr lang="en-US" altLang="ko-KR" dirty="0"/>
              <a:t>. </a:t>
            </a:r>
          </a:p>
          <a:p>
            <a:pPr lvl="2" algn="just"/>
            <a:endParaRPr lang="en-US" altLang="ko-KR" dirty="0"/>
          </a:p>
          <a:p>
            <a:pPr lvl="1" algn="just"/>
            <a:r>
              <a:rPr lang="en-US" altLang="ko-KR" sz="1800" dirty="0"/>
              <a:t>AI</a:t>
            </a:r>
            <a:r>
              <a:rPr lang="ko-KR" altLang="en-US" sz="1800" dirty="0"/>
              <a:t>의</a:t>
            </a:r>
            <a:r>
              <a:rPr lang="en-US" altLang="ko-KR" sz="1800" dirty="0"/>
              <a:t> </a:t>
            </a:r>
            <a:r>
              <a:rPr lang="ko-KR" altLang="en-US" sz="1800" dirty="0"/>
              <a:t>프로그램의 한계</a:t>
            </a:r>
            <a:endParaRPr lang="en-US" altLang="ko-KR" sz="1800" dirty="0"/>
          </a:p>
          <a:p>
            <a:pPr lvl="2" algn="just"/>
            <a:r>
              <a:rPr lang="ko-KR" altLang="en-US" dirty="0"/>
              <a:t>몇몇 </a:t>
            </a:r>
            <a:r>
              <a:rPr lang="en-US" altLang="ko-KR" dirty="0"/>
              <a:t>AI </a:t>
            </a:r>
            <a:r>
              <a:rPr lang="ko-KR" altLang="en-US" dirty="0"/>
              <a:t>프로그램이 현실 문제를 간단하게 만든 장난감 문제 한두 개에서 일정 수준의 기계 지능을 보여줌</a:t>
            </a:r>
            <a:r>
              <a:rPr lang="en-US" altLang="ko-KR" dirty="0"/>
              <a:t>.</a:t>
            </a:r>
          </a:p>
          <a:p>
            <a:pPr lvl="2" algn="just"/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대부분의 </a:t>
            </a:r>
            <a:r>
              <a:rPr lang="en-US" altLang="ko-KR" dirty="0"/>
              <a:t>AI </a:t>
            </a:r>
            <a:r>
              <a:rPr lang="ko-KR" altLang="en-US" dirty="0"/>
              <a:t>프로젝트는 작업의 범위를 넓히거나 더 어려운 실 세계 문제를 다루지 못함</a:t>
            </a:r>
            <a:r>
              <a:rPr lang="en-US" altLang="ko-KR" dirty="0"/>
              <a:t>.</a:t>
            </a:r>
          </a:p>
          <a:p>
            <a:pPr marL="457200" lvl="1" indent="0" algn="just">
              <a:buNone/>
            </a:pPr>
            <a:endParaRPr lang="en-US" altLang="ko-KR" dirty="0"/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5375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 algn="just"/>
            <a:r>
              <a:rPr lang="en-US" altLang="ko-KR" sz="1800" dirty="0"/>
              <a:t>1960</a:t>
            </a:r>
            <a:r>
              <a:rPr lang="ko-KR" altLang="en-US" sz="1800" dirty="0"/>
              <a:t>년대 후반에 </a:t>
            </a:r>
            <a:r>
              <a:rPr lang="en-US" altLang="ko-KR" sz="1800" dirty="0"/>
              <a:t>AI</a:t>
            </a:r>
            <a:r>
              <a:rPr lang="ko-KR" altLang="en-US" sz="1800" dirty="0"/>
              <a:t>에 관한 주된 어려움</a:t>
            </a:r>
            <a:endParaRPr lang="en-US" altLang="ko-KR" sz="1800" dirty="0"/>
          </a:p>
          <a:p>
            <a:pPr lvl="2" algn="just"/>
            <a:r>
              <a:rPr lang="en-US" altLang="ko-KR" dirty="0"/>
              <a:t>AI </a:t>
            </a:r>
            <a:r>
              <a:rPr lang="ko-KR" altLang="en-US" dirty="0"/>
              <a:t>연구자는 광범위한 문제를 해결할 일반적인 방법을 개발하고 있었기 때문에 초기 프로그램에는 특정 문제 영역에 관한 지식을 거의 포함하지 못함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문제를 해결하기 위해 프로그램은 해를 발견할 때까지 작은 단계들을 여러 조합으로 만들어보는 탐색 전략을 적용</a:t>
            </a:r>
            <a:r>
              <a:rPr lang="en-US" altLang="ko-KR" dirty="0"/>
              <a:t>.</a:t>
            </a:r>
          </a:p>
          <a:p>
            <a:pPr lvl="3" algn="just"/>
            <a:r>
              <a:rPr lang="en-US" altLang="ko-KR" dirty="0"/>
              <a:t>‘</a:t>
            </a:r>
            <a:r>
              <a:rPr lang="ko-KR" altLang="en-US" dirty="0"/>
              <a:t>장난감 문제</a:t>
            </a:r>
            <a:r>
              <a:rPr lang="en-US" altLang="ko-KR" dirty="0"/>
              <a:t>’</a:t>
            </a:r>
            <a:r>
              <a:rPr lang="ko-KR" altLang="en-US" dirty="0"/>
              <a:t>과 같은 작은 문제에서 잘 동작</a:t>
            </a:r>
            <a:r>
              <a:rPr lang="en-US" altLang="ko-KR" dirty="0"/>
              <a:t>. </a:t>
            </a:r>
            <a:r>
              <a:rPr lang="ko-KR" altLang="en-US" dirty="0"/>
              <a:t>그러나 어렵고 복잡한 큰 문제에서 잘 동작하지 않음</a:t>
            </a:r>
            <a:r>
              <a:rPr lang="en-US" altLang="ko-KR" dirty="0"/>
              <a:t>. </a:t>
            </a:r>
          </a:p>
          <a:p>
            <a:pPr lvl="3" algn="just"/>
            <a:endParaRPr lang="en-US" altLang="ko-KR" dirty="0"/>
          </a:p>
          <a:p>
            <a:pPr lvl="1"/>
            <a:r>
              <a:rPr lang="en-US" altLang="ko-KR" dirty="0"/>
              <a:t>1960</a:t>
            </a:r>
            <a:r>
              <a:rPr lang="ko-KR" altLang="en-US" dirty="0"/>
              <a:t>년대 후반에 </a:t>
            </a:r>
            <a:r>
              <a:rPr lang="en-US" altLang="ko-KR" dirty="0"/>
              <a:t>AI</a:t>
            </a:r>
            <a:r>
              <a:rPr lang="ko-KR" altLang="en-US" dirty="0"/>
              <a:t>에 관한 주된 어려움</a:t>
            </a:r>
            <a:endParaRPr lang="en-US" altLang="ko-KR" dirty="0"/>
          </a:p>
          <a:p>
            <a:pPr lvl="2" algn="just"/>
            <a:r>
              <a:rPr lang="en-US" altLang="ko-KR" dirty="0"/>
              <a:t>AI</a:t>
            </a:r>
            <a:r>
              <a:rPr lang="ko-KR" altLang="en-US" dirty="0"/>
              <a:t>로 풀려고 한 많은 문제는 범위가 넓고 풀기도 어려움</a:t>
            </a:r>
            <a:endParaRPr lang="en-US" altLang="ko-KR" dirty="0"/>
          </a:p>
          <a:p>
            <a:pPr lvl="3" algn="just"/>
            <a:r>
              <a:rPr lang="ko-KR" altLang="en-US" dirty="0"/>
              <a:t>초기 </a:t>
            </a:r>
            <a:r>
              <a:rPr lang="en-US" altLang="ko-KR" dirty="0"/>
              <a:t>AI </a:t>
            </a:r>
            <a:r>
              <a:rPr lang="ko-KR" altLang="en-US" dirty="0"/>
              <a:t>작업은 대개 기계 번역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올바른 단어를 선택하려면 주제를 먼저 이해해야 한다는 사실을 알게 됨</a:t>
            </a:r>
            <a:r>
              <a:rPr lang="en-US" altLang="ko-KR" dirty="0"/>
              <a:t>. </a:t>
            </a:r>
            <a:r>
              <a:rPr lang="ko-KR" altLang="en-US" dirty="0"/>
              <a:t>그러나 이는 너무 어려운 과정이었음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4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 algn="just" latinLnBrk="0">
              <a:lnSpc>
                <a:spcPct val="160000"/>
              </a:lnSpc>
              <a:buClr>
                <a:schemeClr val="tx1"/>
              </a:buClr>
              <a:buSzPct val="75000"/>
            </a:pPr>
            <a:r>
              <a:rPr lang="ko-KR" altLang="en-US" sz="1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인공지능이 복잡한 현실 세계의 모든 문제를 해결할 수 있는가</a:t>
            </a:r>
            <a:r>
              <a:rPr lang="en-US" altLang="ko-KR" sz="18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인공지능 분야의 성과 검토 의뢰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en-US" altLang="ko-KR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1971</a:t>
            </a:r>
            <a:r>
              <a:rPr lang="ko-KR" altLang="en-US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년 영국의 과학 연구 자문위원회 발주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케임브리지 대학의 제임스 </a:t>
            </a:r>
            <a:r>
              <a:rPr lang="ko-KR" altLang="en-US" sz="18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라이트힐</a:t>
            </a:r>
            <a:r>
              <a:rPr lang="ko-KR" altLang="en-US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 연구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800" b="1" dirty="0">
                <a:latin typeface="Times New Roman" panose="02020603050405020304" pitchFamily="18" charset="0"/>
                <a:ea typeface="굴림" panose="020B0600000101010101" pitchFamily="50" charset="-127"/>
              </a:rPr>
              <a:t>“</a:t>
            </a:r>
            <a:r>
              <a:rPr lang="ko-KR" altLang="en-US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인공지능의 어떤 분야도 좋은 결과를 기대하기가 어렵다</a:t>
            </a:r>
            <a:r>
              <a:rPr lang="en-US" altLang="ko-KR" sz="18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sz="1800" b="1" dirty="0">
                <a:latin typeface="Times New Roman" panose="02020603050405020304" pitchFamily="18" charset="0"/>
                <a:ea typeface="굴림" panose="020B0600000101010101" pitchFamily="50" charset="-127"/>
              </a:rPr>
              <a:t>”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  <a:buFontTx/>
              <a:buChar char="–"/>
            </a:pPr>
            <a:endParaRPr lang="en-US" altLang="ko-KR" dirty="0"/>
          </a:p>
          <a:p>
            <a:pPr lvl="1" algn="just">
              <a:lnSpc>
                <a:spcPct val="160000"/>
              </a:lnSpc>
            </a:pPr>
            <a:r>
              <a:rPr lang="en-US" altLang="ko-KR" sz="1800" dirty="0"/>
              <a:t>AI</a:t>
            </a:r>
            <a:r>
              <a:rPr lang="ko-KR" altLang="en-US" sz="1800" dirty="0"/>
              <a:t>에</a:t>
            </a:r>
            <a:r>
              <a:rPr lang="en-US" altLang="ko-KR" sz="1800" dirty="0"/>
              <a:t> </a:t>
            </a:r>
            <a:r>
              <a:rPr lang="ko-KR" altLang="en-US" sz="1800" dirty="0"/>
              <a:t>대한 지원 중단</a:t>
            </a:r>
            <a:endParaRPr lang="en-US" altLang="ko-KR" sz="1800" dirty="0"/>
          </a:p>
          <a:p>
            <a:pPr lvl="2" algn="just">
              <a:lnSpc>
                <a:spcPct val="160000"/>
              </a:lnSpc>
            </a:pPr>
            <a:r>
              <a:rPr lang="en-US" altLang="ko-KR" dirty="0"/>
              <a:t>1966</a:t>
            </a:r>
            <a:r>
              <a:rPr lang="ko-KR" altLang="en-US" dirty="0"/>
              <a:t>년에 미국 정부의 지원을 받았던 </a:t>
            </a:r>
            <a:r>
              <a:rPr lang="en-US" altLang="ko-KR" dirty="0"/>
              <a:t>AI</a:t>
            </a:r>
            <a:r>
              <a:rPr lang="ko-KR" altLang="en-US" dirty="0"/>
              <a:t>를 이용한 모든 번역 프로젝트 취소</a:t>
            </a:r>
            <a:r>
              <a:rPr lang="en-US" altLang="ko-KR" dirty="0"/>
              <a:t>.</a:t>
            </a:r>
          </a:p>
          <a:p>
            <a:pPr lvl="2" algn="just">
              <a:lnSpc>
                <a:spcPct val="160000"/>
              </a:lnSpc>
            </a:pPr>
            <a:r>
              <a:rPr lang="en-US" altLang="ko-KR" dirty="0"/>
              <a:t>1971</a:t>
            </a:r>
            <a:r>
              <a:rPr lang="ko-KR" altLang="en-US" dirty="0"/>
              <a:t>년에 영국 정부도 </a:t>
            </a:r>
            <a:r>
              <a:rPr lang="en-US" altLang="ko-KR" dirty="0"/>
              <a:t>AI </a:t>
            </a:r>
            <a:r>
              <a:rPr lang="ko-KR" altLang="en-US" dirty="0"/>
              <a:t>연구에 대한 지원 중단</a:t>
            </a:r>
            <a:r>
              <a:rPr lang="en-US" altLang="ko-KR" dirty="0"/>
              <a:t>.</a:t>
            </a:r>
          </a:p>
          <a:p>
            <a:pPr lvl="2" algn="just">
              <a:lnSpc>
                <a:spcPct val="160000"/>
              </a:lnSpc>
            </a:pPr>
            <a:r>
              <a:rPr lang="ko-KR" altLang="en-US" dirty="0" err="1"/>
              <a:t>다트머스</a:t>
            </a:r>
            <a:r>
              <a:rPr lang="ko-KR" altLang="en-US" dirty="0"/>
              <a:t> 컨퍼런스 이후 많은 과학자들이 인공지능 개발을 위한 연구에 뛰어들었지만</a:t>
            </a:r>
            <a:r>
              <a:rPr lang="en-US" altLang="ko-KR" dirty="0"/>
              <a:t>, </a:t>
            </a:r>
            <a:r>
              <a:rPr lang="ko-KR" altLang="en-US" dirty="0"/>
              <a:t>기대와 달리 연구 성과가 낮아</a:t>
            </a:r>
            <a:r>
              <a:rPr lang="en-US" altLang="ko-KR" dirty="0"/>
              <a:t> </a:t>
            </a:r>
            <a:r>
              <a:rPr lang="ko-KR" altLang="en-US" dirty="0"/>
              <a:t>인공지능에 대한 투자가 적어지면서 재정적 위기를 맞이함</a:t>
            </a:r>
            <a:endParaRPr lang="en-US" altLang="ko-KR" dirty="0"/>
          </a:p>
          <a:p>
            <a:pPr lvl="2" algn="just">
              <a:lnSpc>
                <a:spcPct val="160000"/>
              </a:lnSpc>
            </a:pPr>
            <a:r>
              <a:rPr lang="ko-KR" altLang="en-US" dirty="0"/>
              <a:t>낙관의 거품이 걷히자 인공지능은 비판의 대상이 되었고 인공지능 역사의 </a:t>
            </a:r>
            <a:r>
              <a:rPr lang="ko-KR" altLang="en-US" b="1" dirty="0"/>
              <a:t>첫 번째 겨울</a:t>
            </a:r>
            <a:r>
              <a:rPr lang="en-US" altLang="ko-KR" b="1" dirty="0"/>
              <a:t>(First AI Winter)</a:t>
            </a:r>
            <a:r>
              <a:rPr lang="ko-KR" altLang="en-US" dirty="0"/>
              <a:t>이 시작됨</a:t>
            </a:r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341589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1800" dirty="0"/>
              <a:t>지능형 기계에 대한 문제 영역을 충분히 제한해야 한다는 사실을 깨달음</a:t>
            </a:r>
            <a:r>
              <a:rPr lang="en-US" altLang="ko-KR" sz="1800" dirty="0"/>
              <a:t>.</a:t>
            </a:r>
          </a:p>
          <a:p>
            <a:pPr lvl="2"/>
            <a:r>
              <a:rPr lang="ko-KR" altLang="en-US" dirty="0"/>
              <a:t>이전의 </a:t>
            </a:r>
            <a:r>
              <a:rPr lang="en-US" altLang="ko-KR" dirty="0"/>
              <a:t>AI </a:t>
            </a:r>
            <a:r>
              <a:rPr lang="ko-KR" altLang="en-US" dirty="0"/>
              <a:t>연구자는 일반적이며 인간의 문제 풀이 방법을 흉내 낸 똑똑한 탐색 알고리즘과 추론 기법을 만들 수 있다고 믿음</a:t>
            </a:r>
            <a:r>
              <a:rPr lang="en-US" altLang="ko-KR" dirty="0"/>
              <a:t>(</a:t>
            </a:r>
            <a:r>
              <a:rPr lang="ko-KR" altLang="en-US" dirty="0"/>
              <a:t>약한 방법</a:t>
            </a:r>
            <a:r>
              <a:rPr lang="en-US" altLang="ko-KR" dirty="0"/>
              <a:t>). </a:t>
            </a:r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약한 방법은 실패했고</a:t>
            </a:r>
            <a:r>
              <a:rPr lang="en-US" altLang="ko-KR" dirty="0"/>
              <a:t> </a:t>
            </a:r>
            <a:r>
              <a:rPr lang="ko-KR" altLang="en-US" dirty="0"/>
              <a:t>이를 통해 연구자들은 전문지식이 필요한 전형적인 영역으로 문제를 제한하고 큰 추론단계로 해결해야 실용적인 결과를 얻을 수 있다는 것을 깨달음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2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 algn="just" latinLnBrk="0">
              <a:lnSpc>
                <a:spcPct val="160000"/>
              </a:lnSpc>
              <a:buClr>
                <a:schemeClr val="tx1"/>
              </a:buClr>
              <a:buSzPct val="75000"/>
            </a:pPr>
            <a:r>
              <a:rPr lang="en-US" altLang="ko-KR" sz="19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DENDRAL </a:t>
            </a:r>
            <a:r>
              <a:rPr lang="ko-KR" altLang="en-US" sz="19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프로젝트 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en-US" altLang="ko-KR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NASA</a:t>
            </a: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의 요청에 의해 스탠포드 대학에서 </a:t>
            </a:r>
            <a:r>
              <a:rPr lang="en-US" altLang="ko-KR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1965</a:t>
            </a: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년 개발 시작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화성의 흙을 화학적으로 분석할 수 있는 프로그램 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900" b="1" dirty="0">
                <a:latin typeface="Times New Roman" panose="02020603050405020304" pitchFamily="18" charset="0"/>
                <a:ea typeface="굴림" panose="020B0600000101010101" pitchFamily="50" charset="-127"/>
              </a:rPr>
              <a:t>“</a:t>
            </a:r>
            <a:r>
              <a:rPr lang="en-US" altLang="ko-KR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generate-and-test</a:t>
            </a:r>
            <a:r>
              <a:rPr lang="en-US" altLang="ko-KR" sz="1900" b="1" dirty="0">
                <a:latin typeface="Times New Roman" panose="02020603050405020304" pitchFamily="18" charset="0"/>
                <a:ea typeface="굴림" panose="020B0600000101010101" pitchFamily="50" charset="-127"/>
              </a:rPr>
              <a:t>”</a:t>
            </a:r>
            <a:r>
              <a:rPr lang="en-US" altLang="ko-KR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기법</a:t>
            </a:r>
            <a:endParaRPr lang="ko-KR" altLang="en-US" sz="1900" b="1" u="sng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주어진 데이터에 적절한 여러 가지 가능성 있는 구조를 생성하고 각각을 데이터와 일치하는지를 테스트하는 방법</a:t>
            </a:r>
          </a:p>
          <a:p>
            <a:pPr lvl="2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문제점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처음에 생성될 가능성 있는 구조 </a:t>
            </a:r>
            <a:r>
              <a:rPr lang="en-US" altLang="ko-KR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900" b="1" dirty="0">
                <a:latin typeface="굴림" panose="020B0600000101010101" pitchFamily="50" charset="-127"/>
                <a:ea typeface="굴림" panose="020B0600000101010101" pitchFamily="50" charset="-127"/>
              </a:rPr>
              <a:t>수백만개</a:t>
            </a:r>
            <a:endParaRPr lang="en-US" altLang="ko-KR" sz="19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1257300" lvl="2" algn="just" latinLnBrk="0">
              <a:lnSpc>
                <a:spcPct val="160000"/>
              </a:lnSpc>
              <a:buClr>
                <a:schemeClr val="tx1"/>
              </a:buClr>
              <a:buSzPct val="75000"/>
            </a:pPr>
            <a:r>
              <a:rPr lang="en-US" altLang="ko-KR" sz="19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DENDRAL</a:t>
            </a:r>
            <a:r>
              <a:rPr lang="ko-KR" altLang="en-US" sz="19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해결책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화학자 </a:t>
            </a: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주어진 데이터에 대한 구조를 선택할 때에 경험적인 지식 이용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en-US" altLang="ko-KR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DENDRAL : </a:t>
            </a: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생성되는 구조의 수에 제약을 주기 위해 전문가의 경험적 지식 코딩</a:t>
            </a:r>
          </a:p>
          <a:p>
            <a:pPr lvl="3" latinLnBrk="0">
              <a:lnSpc>
                <a:spcPct val="160000"/>
              </a:lnSpc>
              <a:buClr>
                <a:schemeClr val="tx1"/>
              </a:buClr>
            </a:pPr>
            <a:r>
              <a:rPr lang="ko-KR" altLang="en-US" sz="1700" b="1" dirty="0">
                <a:latin typeface="굴림" panose="020B0600000101010101" pitchFamily="50" charset="-127"/>
                <a:ea typeface="굴림" panose="020B0600000101010101" pitchFamily="50" charset="-127"/>
              </a:rPr>
              <a:t>알려지지 않은 화합물에 대한 분자구조를 규명 하는데 전문 화학자 이상의 컴퓨터 프로그램 개발</a:t>
            </a:r>
          </a:p>
        </p:txBody>
      </p:sp>
    </p:spTree>
    <p:extLst>
      <p:ext uri="{BB962C8B-B14F-4D97-AF65-F5344CB8AC3E}">
        <p14:creationId xmlns:p14="http://schemas.microsoft.com/office/powerpoint/2010/main" val="34235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1800" dirty="0"/>
              <a:t>‘</a:t>
            </a:r>
            <a:r>
              <a:rPr lang="ko-KR" altLang="en-US" sz="1800" dirty="0"/>
              <a:t>전문가 시스템의 기술</a:t>
            </a:r>
            <a:r>
              <a:rPr lang="en-US" altLang="ko-KR" sz="1800" dirty="0"/>
              <a:t>’</a:t>
            </a:r>
            <a:r>
              <a:rPr lang="ko-KR" altLang="en-US" sz="1800" dirty="0"/>
              <a:t> 시대의 주요 프로젝트</a:t>
            </a:r>
            <a:endParaRPr lang="en-US" altLang="ko-KR" sz="1800" dirty="0"/>
          </a:p>
          <a:p>
            <a:pPr lvl="2"/>
            <a:r>
              <a:rPr lang="en-US" altLang="ko-KR" dirty="0"/>
              <a:t>DENDRAL </a:t>
            </a:r>
            <a:r>
              <a:rPr lang="ko-KR" altLang="en-US" dirty="0"/>
              <a:t>프로젝트</a:t>
            </a:r>
            <a:endParaRPr lang="en-US" altLang="ko-KR" dirty="0"/>
          </a:p>
          <a:p>
            <a:pPr lvl="3"/>
            <a:r>
              <a:rPr lang="ko-KR" altLang="en-US" dirty="0"/>
              <a:t>질량 스펙트럼을 결정하는 시스템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err="1"/>
              <a:t>파이겐바움</a:t>
            </a:r>
            <a:r>
              <a:rPr lang="en-US" altLang="ko-KR" dirty="0"/>
              <a:t>, </a:t>
            </a:r>
            <a:r>
              <a:rPr lang="ko-KR" altLang="en-US" dirty="0"/>
              <a:t>뷰캐넌</a:t>
            </a:r>
            <a:r>
              <a:rPr lang="en-US" altLang="ko-KR" dirty="0"/>
              <a:t>, </a:t>
            </a:r>
            <a:r>
              <a:rPr lang="ko-KR" altLang="en-US" dirty="0" err="1"/>
              <a:t>레더버그가</a:t>
            </a:r>
            <a:r>
              <a:rPr lang="ko-KR" altLang="en-US" dirty="0"/>
              <a:t> 만든 </a:t>
            </a:r>
            <a:r>
              <a:rPr lang="en-US" altLang="ko-KR" dirty="0"/>
              <a:t>AI </a:t>
            </a:r>
            <a:r>
              <a:rPr lang="ko-KR" altLang="en-US" dirty="0"/>
              <a:t>시스템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인간 전문가의 기술과 경험</a:t>
            </a:r>
            <a:r>
              <a:rPr lang="en-US" altLang="ko-KR" dirty="0"/>
              <a:t>, </a:t>
            </a:r>
            <a:r>
              <a:rPr lang="ko-KR" altLang="en-US" dirty="0"/>
              <a:t>의견을 이용하여 문제를 해결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전문가 시스템</a:t>
            </a:r>
            <a:r>
              <a:rPr lang="en-US" altLang="ko-KR" dirty="0"/>
              <a:t>(expert systems)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DENDRAL </a:t>
            </a:r>
            <a:r>
              <a:rPr lang="ko-KR" altLang="en-US" dirty="0"/>
              <a:t>프로젝트의 중요성</a:t>
            </a:r>
            <a:endParaRPr lang="en-US" altLang="ko-KR" dirty="0"/>
          </a:p>
          <a:p>
            <a:pPr lvl="3"/>
            <a:r>
              <a:rPr lang="en-US" altLang="ko-KR" dirty="0"/>
              <a:t>AI</a:t>
            </a:r>
            <a:r>
              <a:rPr lang="ko-KR" altLang="en-US" dirty="0"/>
              <a:t>에서 </a:t>
            </a:r>
            <a:r>
              <a:rPr lang="ko-KR" altLang="en-US" dirty="0" err="1"/>
              <a:t>핵심적인‘패러다임</a:t>
            </a:r>
            <a:r>
              <a:rPr lang="ko-KR" altLang="en-US" dirty="0"/>
              <a:t> </a:t>
            </a:r>
            <a:r>
              <a:rPr lang="ko-KR" altLang="en-US" dirty="0" err="1"/>
              <a:t>전환’을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r>
              <a:rPr lang="en-US" altLang="ko-KR" dirty="0"/>
              <a:t>. </a:t>
            </a:r>
            <a:r>
              <a:rPr lang="ko-KR" altLang="en-US" dirty="0"/>
              <a:t>범용으로 쓰이는 </a:t>
            </a:r>
            <a:r>
              <a:rPr lang="en-US" altLang="ko-KR" dirty="0"/>
              <a:t>(</a:t>
            </a:r>
            <a:r>
              <a:rPr lang="ko-KR" altLang="en-US" dirty="0"/>
              <a:t>지식이 빈약한</a:t>
            </a:r>
            <a:r>
              <a:rPr lang="en-US" altLang="ko-KR" dirty="0"/>
              <a:t>) </a:t>
            </a:r>
            <a:r>
              <a:rPr lang="ko-KR" altLang="en-US" dirty="0"/>
              <a:t>약한 방법에서 특정 분야의 </a:t>
            </a:r>
            <a:r>
              <a:rPr lang="en-US" altLang="ko-KR" dirty="0"/>
              <a:t>(</a:t>
            </a:r>
            <a:r>
              <a:rPr lang="ko-KR" altLang="en-US" dirty="0"/>
              <a:t>지식 집중적인</a:t>
            </a:r>
            <a:r>
              <a:rPr lang="en-US" altLang="ko-KR" dirty="0"/>
              <a:t>) </a:t>
            </a:r>
            <a:r>
              <a:rPr lang="ko-KR" altLang="en-US" dirty="0"/>
              <a:t>방법으로 전환됨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DENDRAL </a:t>
            </a:r>
            <a:r>
              <a:rPr lang="ko-KR" altLang="en-US" dirty="0"/>
              <a:t>프로젝트의 중요성</a:t>
            </a:r>
            <a:endParaRPr lang="en-US" altLang="ko-KR" dirty="0"/>
          </a:p>
          <a:p>
            <a:pPr lvl="3"/>
            <a:r>
              <a:rPr lang="ko-KR" altLang="en-US" dirty="0"/>
              <a:t>인간 전문가에게서 이끌어낸 양질의 특수 규칙 형태로 휴리스틱을 사용하여 컴퓨터가 제한된 문제 영역에서 전문가와 같을 수 있음을 보였음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전문가 시스템을 만드는 새로운 방법론의 기초 개념인 지식 공학</a:t>
            </a:r>
            <a:r>
              <a:rPr lang="en-US" altLang="ko-KR" dirty="0"/>
              <a:t>(knowledge engineering)</a:t>
            </a:r>
            <a:r>
              <a:rPr lang="ko-KR" altLang="en-US" dirty="0"/>
              <a:t>을 </a:t>
            </a:r>
            <a:r>
              <a:rPr lang="ko-KR" altLang="en-US" dirty="0" err="1"/>
              <a:t>만듬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프로젝트에는 전문가의 </a:t>
            </a:r>
            <a:r>
              <a:rPr lang="en-US" altLang="ko-KR" dirty="0"/>
              <a:t>‘</a:t>
            </a:r>
            <a:r>
              <a:rPr lang="ko-KR" altLang="en-US" dirty="0"/>
              <a:t>노하우</a:t>
            </a:r>
            <a:r>
              <a:rPr lang="en-US" altLang="ko-KR" dirty="0"/>
              <a:t>’</a:t>
            </a:r>
            <a:r>
              <a:rPr lang="ko-KR" altLang="en-US" dirty="0"/>
              <a:t>를 규칙으로 얻고 분석하여 표현하는 기법을 담았음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34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1800" dirty="0"/>
              <a:t>‘</a:t>
            </a:r>
            <a:r>
              <a:rPr lang="ko-KR" altLang="en-US" sz="1800" dirty="0"/>
              <a:t>전문가 시스템의 기술</a:t>
            </a:r>
            <a:r>
              <a:rPr lang="en-US" altLang="ko-KR" sz="1800" dirty="0"/>
              <a:t>’</a:t>
            </a:r>
            <a:r>
              <a:rPr lang="ko-KR" altLang="en-US" sz="1800" dirty="0"/>
              <a:t> 시대의 주요 프로젝트</a:t>
            </a:r>
            <a:endParaRPr lang="en-US" altLang="ko-KR" dirty="0"/>
          </a:p>
          <a:p>
            <a:pPr lvl="2"/>
            <a:r>
              <a:rPr lang="en-US" altLang="ko-KR" sz="1500" dirty="0"/>
              <a:t>MYCIN </a:t>
            </a:r>
            <a:r>
              <a:rPr lang="ko-KR" altLang="en-US" sz="1500" dirty="0"/>
              <a:t>프로젝트</a:t>
            </a:r>
            <a:endParaRPr lang="en-US" altLang="ko-KR" sz="1500" dirty="0"/>
          </a:p>
          <a:p>
            <a:pPr lvl="3"/>
            <a:r>
              <a:rPr lang="ko-KR" altLang="en-US" dirty="0"/>
              <a:t>전염성 혈액 질환을 진단하는 규칙기반 전문가 시스템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MYCIN</a:t>
            </a:r>
            <a:r>
              <a:rPr lang="ko-KR" altLang="en-US" dirty="0"/>
              <a:t>은 관련 분야에서 인간 전문가와 동일한 수준으로 수행할 수 있었고</a:t>
            </a:r>
            <a:r>
              <a:rPr lang="en-US" altLang="ko-KR" dirty="0"/>
              <a:t>, </a:t>
            </a:r>
            <a:r>
              <a:rPr lang="ko-KR" altLang="en-US" dirty="0"/>
              <a:t>경험이 부족한 의사보다 오히려 수준이 높았음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규칙의 형태로 통합된 지식은 추론 메커니즘과 분리함</a:t>
            </a:r>
            <a:r>
              <a:rPr lang="en-US" altLang="ko-KR" dirty="0"/>
              <a:t>. </a:t>
            </a:r>
            <a:r>
              <a:rPr lang="ko-KR" altLang="en-US" dirty="0"/>
              <a:t>시스템 개발자는 일부 규칙을 추가하거나 삭제함으로써 시스템 내의 지식을 쉽게 다룰 수 있음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MYCIN</a:t>
            </a:r>
            <a:r>
              <a:rPr lang="ko-KR" altLang="en-US" dirty="0"/>
              <a:t>에 통합된 규칙은 지식과 관련된 불확실성을 반영함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sz="1500" dirty="0"/>
              <a:t>ROSPECTOR </a:t>
            </a:r>
            <a:r>
              <a:rPr lang="ko-KR" altLang="en-US" sz="1500" dirty="0"/>
              <a:t>프로젝트</a:t>
            </a:r>
            <a:endParaRPr lang="en-US" altLang="ko-KR" sz="1500" dirty="0"/>
          </a:p>
          <a:p>
            <a:pPr lvl="3"/>
            <a:r>
              <a:rPr lang="ko-KR" altLang="en-US" dirty="0"/>
              <a:t>광물탐사 전문가 시스템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프로젝트는 </a:t>
            </a:r>
            <a:r>
              <a:rPr lang="en-US" altLang="ko-KR" dirty="0"/>
              <a:t>1974</a:t>
            </a:r>
            <a:r>
              <a:rPr lang="ko-KR" altLang="en-US" dirty="0"/>
              <a:t>년</a:t>
            </a:r>
            <a:r>
              <a:rPr lang="en-US" altLang="ko-KR" dirty="0"/>
              <a:t>~1983</a:t>
            </a:r>
            <a:r>
              <a:rPr lang="ko-KR" altLang="en-US" dirty="0"/>
              <a:t>년 동안 수행되었으며</a:t>
            </a:r>
            <a:r>
              <a:rPr lang="en-US" altLang="ko-KR" dirty="0"/>
              <a:t>, </a:t>
            </a:r>
            <a:r>
              <a:rPr lang="ko-KR" altLang="en-US" dirty="0"/>
              <a:t>전문가 아홉 명이 자신의 지식과 의견을 제공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지식을 표현하기 위해 규칙과 </a:t>
            </a:r>
            <a:r>
              <a:rPr lang="ko-KR" altLang="en-US" dirty="0" err="1"/>
              <a:t>의미망</a:t>
            </a:r>
            <a:r>
              <a:rPr lang="en-US" altLang="ko-KR" dirty="0"/>
              <a:t>(</a:t>
            </a:r>
            <a:r>
              <a:rPr lang="en-US" altLang="ko-KR" sz="1100" dirty="0"/>
              <a:t>semantic network</a:t>
            </a:r>
            <a:r>
              <a:rPr lang="en-US" altLang="ko-KR" dirty="0"/>
              <a:t>)</a:t>
            </a:r>
            <a:r>
              <a:rPr lang="ko-KR" altLang="en-US" dirty="0"/>
              <a:t>을 결합한 구조를 사용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3078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첫 번째 겨울</a:t>
            </a:r>
            <a:r>
              <a:rPr lang="en-US" altLang="ko-KR" sz="2400" dirty="0"/>
              <a:t>(1974~1980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/>
            <a:r>
              <a:rPr lang="en-US" altLang="ko-KR" sz="1800" dirty="0"/>
              <a:t>‘</a:t>
            </a:r>
            <a:r>
              <a:rPr lang="ko-KR" altLang="en-US" sz="1800" dirty="0"/>
              <a:t>전문가 시스템의 기술</a:t>
            </a:r>
            <a:r>
              <a:rPr lang="en-US" altLang="ko-KR" sz="1800" dirty="0"/>
              <a:t>’</a:t>
            </a:r>
            <a:r>
              <a:rPr lang="ko-KR" altLang="en-US" sz="1800" dirty="0"/>
              <a:t> 시대의 주요 프로젝트</a:t>
            </a:r>
            <a:endParaRPr lang="en-US" altLang="ko-KR" dirty="0"/>
          </a:p>
          <a:p>
            <a:pPr lvl="2"/>
            <a:r>
              <a:rPr lang="ko-KR" altLang="en-US" dirty="0"/>
              <a:t>프로젝트의 특징</a:t>
            </a:r>
            <a:endParaRPr lang="en-US" altLang="ko-KR" dirty="0"/>
          </a:p>
          <a:p>
            <a:pPr lvl="3"/>
            <a:r>
              <a:rPr lang="en-US" altLang="ko-KR" dirty="0"/>
              <a:t>1970</a:t>
            </a:r>
            <a:r>
              <a:rPr lang="ko-KR" altLang="en-US" dirty="0"/>
              <a:t>년대 후반에 전문가 시스템을 성공적으로 응용한 사례가 증가하면서 연구소에 머물러있던 </a:t>
            </a:r>
            <a:r>
              <a:rPr lang="en-US" altLang="ko-KR" dirty="0"/>
              <a:t>AI </a:t>
            </a:r>
            <a:r>
              <a:rPr lang="ko-KR" altLang="en-US" dirty="0"/>
              <a:t>기술이 상업적인 환경으로 성공적으로 전이함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이 기간 동안 대부분의 전문가 시스템은 강력한 워크스테이션에 기반을 둔 </a:t>
            </a:r>
            <a:r>
              <a:rPr lang="en-US" altLang="ko-KR" dirty="0"/>
              <a:t>LISP, PROLOG, OPS</a:t>
            </a:r>
            <a:r>
              <a:rPr lang="ko-KR" altLang="en-US" dirty="0"/>
              <a:t>와 같은 특별한 </a:t>
            </a:r>
            <a:r>
              <a:rPr lang="en-US" altLang="ko-KR" dirty="0"/>
              <a:t>AI </a:t>
            </a:r>
            <a:r>
              <a:rPr lang="ko-KR" altLang="en-US" dirty="0"/>
              <a:t>언어로 개발됨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비싼 하드웨어와 복잡한 프로그래밍 언어가 있어야 한다는 조건 때문에 전문가 시스템 개발은 스탠포드 대학교</a:t>
            </a:r>
            <a:r>
              <a:rPr lang="en-US" altLang="ko-KR" dirty="0"/>
              <a:t>, MIT, </a:t>
            </a:r>
            <a:r>
              <a:rPr lang="ko-KR" altLang="en-US" dirty="0"/>
              <a:t>스탠포드 연구소</a:t>
            </a:r>
            <a:r>
              <a:rPr lang="en-US" altLang="ko-KR" dirty="0"/>
              <a:t>, </a:t>
            </a:r>
            <a:r>
              <a:rPr lang="ko-KR" altLang="en-US" dirty="0" err="1"/>
              <a:t>카네기멜론</a:t>
            </a:r>
            <a:r>
              <a:rPr lang="ko-KR" altLang="en-US" dirty="0"/>
              <a:t> 대학교의 몇몇 연구 그룹에서 이루어짐</a:t>
            </a:r>
            <a:r>
              <a:rPr lang="en-US" altLang="ko-KR" dirty="0"/>
              <a:t>. </a:t>
            </a:r>
          </a:p>
          <a:p>
            <a:pPr lvl="3"/>
            <a:r>
              <a:rPr lang="en-US" altLang="ko-KR" dirty="0"/>
              <a:t>1980</a:t>
            </a:r>
            <a:r>
              <a:rPr lang="ko-KR" altLang="en-US" dirty="0"/>
              <a:t>년대 개인용 컴퓨터</a:t>
            </a:r>
            <a:r>
              <a:rPr lang="en-US" altLang="ko-KR" dirty="0"/>
              <a:t>(PC)</a:t>
            </a:r>
            <a:r>
              <a:rPr lang="ko-KR" altLang="en-US" dirty="0"/>
              <a:t>와 사용하기 쉬운 전문가 시스템 개발 툴</a:t>
            </a:r>
            <a:r>
              <a:rPr lang="en-US" altLang="ko-KR" dirty="0"/>
              <a:t>(shell)</a:t>
            </a:r>
            <a:r>
              <a:rPr lang="ko-KR" altLang="en-US" dirty="0"/>
              <a:t>이 등장하고 나서야 모든 분야의 일반 연구자와 공학자가 전문가 시스템을 개발할 기회를 얻음</a:t>
            </a:r>
            <a:r>
              <a:rPr lang="en-US" altLang="ko-KR" dirty="0"/>
              <a:t>.</a:t>
            </a:r>
          </a:p>
          <a:p>
            <a:pPr lvl="4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02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solidFill>
                  <a:srgbClr val="FF0000"/>
                </a:solidFill>
              </a:rPr>
              <a:t>인공지능의 연대기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  <a:p>
            <a:pPr fontAlgn="base" latinLnBrk="0"/>
            <a:r>
              <a:rPr lang="ko-KR" altLang="en-US" dirty="0"/>
              <a:t>인공지능의 분류</a:t>
            </a:r>
            <a:endParaRPr lang="en-US" altLang="ko-KR" dirty="0"/>
          </a:p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553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성장기 </a:t>
            </a:r>
            <a:r>
              <a:rPr lang="en-US" altLang="ko-KR" sz="2400" dirty="0"/>
              <a:t>: </a:t>
            </a:r>
            <a:r>
              <a:rPr lang="ko-KR" altLang="en-US" sz="2400" dirty="0"/>
              <a:t>전문가 시스템</a:t>
            </a:r>
            <a:r>
              <a:rPr lang="en-US" altLang="ko-KR" sz="2400" dirty="0"/>
              <a:t>(1980~1987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전문가 시스템</a:t>
            </a:r>
            <a:r>
              <a:rPr lang="en-US" altLang="ko-KR" b="1" dirty="0"/>
              <a:t>(Expert System)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인간이 특정 분야에 대하여 가지고 있는 전문적인 지식을 정리하고 표현하여 컴퓨터에 기억시킴으로써 일반인도 전문지식을 이용할 수 있도록 하는 시스템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FF34D4-D4BC-40EC-882A-F3FE6DF55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671" y="3076080"/>
            <a:ext cx="7852588" cy="2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7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성장기 </a:t>
            </a:r>
            <a:r>
              <a:rPr lang="en-US" altLang="ko-KR" sz="2400" dirty="0"/>
              <a:t>: </a:t>
            </a:r>
            <a:r>
              <a:rPr lang="ko-KR" altLang="en-US" sz="2400" dirty="0"/>
              <a:t>전문가 시스템</a:t>
            </a:r>
            <a:r>
              <a:rPr lang="en-US" altLang="ko-KR" sz="2400" dirty="0"/>
              <a:t>(1980~1987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일본</a:t>
            </a:r>
            <a:r>
              <a:rPr lang="en-US" altLang="ko-KR" b="1" dirty="0"/>
              <a:t>(5</a:t>
            </a:r>
            <a:r>
              <a:rPr lang="ko-KR" altLang="en-US" b="1" dirty="0"/>
              <a:t>세대 컴퓨터 사업</a:t>
            </a:r>
            <a:r>
              <a:rPr lang="en-US" altLang="ko-KR" b="1" dirty="0"/>
              <a:t>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b="1" dirty="0"/>
              <a:t>☞ ICOT(</a:t>
            </a:r>
            <a:r>
              <a:rPr lang="ko-KR" altLang="en-US" b="1" dirty="0"/>
              <a:t>신세대 컴퓨터 기술 개발 기구</a:t>
            </a:r>
            <a:r>
              <a:rPr lang="en-US" altLang="ko-KR" b="1" dirty="0"/>
              <a:t>)</a:t>
            </a:r>
            <a:r>
              <a:rPr lang="ko-KR" altLang="en-US" b="1" dirty="0"/>
              <a:t>가 </a:t>
            </a:r>
            <a:r>
              <a:rPr lang="en-US" altLang="ko-KR" b="1" dirty="0"/>
              <a:t>1982</a:t>
            </a:r>
            <a:r>
              <a:rPr lang="ko-KR" altLang="en-US" b="1" dirty="0"/>
              <a:t>년부터 계획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☞ 전기</a:t>
            </a:r>
            <a:r>
              <a:rPr lang="en-US" altLang="ko-KR" b="1" dirty="0"/>
              <a:t>(10</a:t>
            </a:r>
            <a:r>
              <a:rPr lang="ko-KR" altLang="en-US" b="1" dirty="0"/>
              <a:t>년</a:t>
            </a:r>
            <a:r>
              <a:rPr lang="en-US" altLang="ko-KR" b="1" dirty="0"/>
              <a:t>) : </a:t>
            </a:r>
            <a:r>
              <a:rPr lang="ko-KR" altLang="en-US" b="1" dirty="0"/>
              <a:t>순차추론 머신</a:t>
            </a:r>
            <a:r>
              <a:rPr lang="en-US" altLang="ko-KR" b="1" dirty="0"/>
              <a:t>(</a:t>
            </a:r>
            <a:r>
              <a:rPr lang="ko-KR" altLang="en-US" b="1" dirty="0" err="1"/>
              <a:t>프사이</a:t>
            </a:r>
            <a:r>
              <a:rPr lang="en-US" altLang="ko-KR" b="1" dirty="0"/>
              <a:t>) </a:t>
            </a:r>
            <a:r>
              <a:rPr lang="ko-KR" altLang="en-US" b="1" dirty="0"/>
              <a:t>개발 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☞ 중기</a:t>
            </a:r>
            <a:r>
              <a:rPr lang="en-US" altLang="ko-KR" b="1" dirty="0"/>
              <a:t>(4</a:t>
            </a:r>
            <a:r>
              <a:rPr lang="ko-KR" altLang="en-US" b="1" dirty="0"/>
              <a:t>년</a:t>
            </a:r>
            <a:r>
              <a:rPr lang="en-US" altLang="ko-KR" b="1" dirty="0"/>
              <a:t>) : </a:t>
            </a:r>
            <a:r>
              <a:rPr lang="ko-KR" altLang="en-US" b="1" dirty="0" err="1"/>
              <a:t>멀티프사이</a:t>
            </a:r>
            <a:r>
              <a:rPr lang="en-US" altLang="ko-KR" b="1" dirty="0"/>
              <a:t>(64</a:t>
            </a:r>
            <a:r>
              <a:rPr lang="ko-KR" altLang="en-US" b="1" dirty="0"/>
              <a:t>대 병렬연결</a:t>
            </a:r>
            <a:r>
              <a:rPr lang="en-US" altLang="ko-KR" b="1" dirty="0"/>
              <a:t>) </a:t>
            </a:r>
            <a:r>
              <a:rPr lang="ko-KR" altLang="en-US" b="1" dirty="0"/>
              <a:t>구현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☞ 말기</a:t>
            </a:r>
            <a:r>
              <a:rPr lang="en-US" altLang="ko-KR" b="1" dirty="0"/>
              <a:t>(3</a:t>
            </a:r>
            <a:r>
              <a:rPr lang="ko-KR" altLang="en-US" b="1" dirty="0"/>
              <a:t>년</a:t>
            </a:r>
            <a:r>
              <a:rPr lang="en-US" altLang="ko-KR" b="1" dirty="0"/>
              <a:t>) : 1</a:t>
            </a:r>
            <a:r>
              <a:rPr lang="ko-KR" altLang="en-US" b="1" dirty="0"/>
              <a:t>천대의 </a:t>
            </a:r>
            <a:r>
              <a:rPr lang="ko-KR" altLang="en-US" b="1" dirty="0" err="1"/>
              <a:t>프사이</a:t>
            </a:r>
            <a:r>
              <a:rPr lang="ko-KR" altLang="en-US" b="1" dirty="0"/>
              <a:t> 병렬연결</a:t>
            </a:r>
            <a:r>
              <a:rPr lang="en-US" altLang="ko-KR" b="1" dirty="0"/>
              <a:t>, 1</a:t>
            </a:r>
            <a:r>
              <a:rPr lang="ko-KR" altLang="en-US" b="1" dirty="0"/>
              <a:t>초에 </a:t>
            </a:r>
            <a:r>
              <a:rPr lang="en-US" altLang="ko-KR" b="1" dirty="0"/>
              <a:t>10</a:t>
            </a:r>
            <a:r>
              <a:rPr lang="ko-KR" altLang="en-US" b="1" dirty="0" err="1"/>
              <a:t>억회</a:t>
            </a:r>
            <a:r>
              <a:rPr lang="ko-KR" altLang="en-US" b="1" dirty="0"/>
              <a:t> 추론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기타 대규모 프로젝트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b="1" dirty="0"/>
              <a:t>ALVEY(</a:t>
            </a:r>
            <a:r>
              <a:rPr lang="ko-KR" altLang="en-US" b="1" dirty="0"/>
              <a:t>영국</a:t>
            </a:r>
            <a:r>
              <a:rPr lang="en-US" altLang="ko-KR" b="1" dirty="0"/>
              <a:t>). ESPRIT(EC),  MCC(</a:t>
            </a:r>
            <a:r>
              <a:rPr lang="ko-KR" altLang="en-US" b="1" dirty="0"/>
              <a:t>미국</a:t>
            </a:r>
            <a:r>
              <a:rPr lang="en-US" altLang="ko-KR" b="1" dirty="0"/>
              <a:t>), STARS(</a:t>
            </a:r>
            <a:r>
              <a:rPr lang="ko-KR" altLang="en-US" b="1" dirty="0"/>
              <a:t>미국</a:t>
            </a:r>
            <a:r>
              <a:rPr lang="en-US" altLang="ko-KR" b="1" dirty="0"/>
              <a:t>) </a:t>
            </a:r>
            <a:r>
              <a:rPr lang="ko-KR" altLang="en-US" b="1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6851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성장기 </a:t>
            </a:r>
            <a:r>
              <a:rPr lang="en-US" altLang="ko-KR" sz="2400" dirty="0"/>
              <a:t>: </a:t>
            </a:r>
            <a:r>
              <a:rPr lang="ko-KR" altLang="en-US" sz="2400" dirty="0"/>
              <a:t>전문가 시스템</a:t>
            </a:r>
            <a:r>
              <a:rPr lang="en-US" altLang="ko-KR" sz="2400" dirty="0"/>
              <a:t>(1980~1987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dirty="0"/>
              <a:t>일본</a:t>
            </a:r>
            <a:r>
              <a:rPr lang="en-US" altLang="ko-KR" sz="1800" b="1" dirty="0"/>
              <a:t>(5</a:t>
            </a:r>
            <a:r>
              <a:rPr lang="ko-KR" altLang="en-US" sz="1800" b="1" dirty="0"/>
              <a:t>세대 컴퓨터 사업</a:t>
            </a:r>
            <a:r>
              <a:rPr lang="en-US" altLang="ko-KR" sz="1800" b="1" dirty="0"/>
              <a:t>)</a:t>
            </a:r>
          </a:p>
          <a:p>
            <a:pPr lvl="2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제 </a:t>
            </a:r>
            <a:r>
              <a:rPr lang="en-US" altLang="ko-KR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세대 컴퓨터시스템의 기본 구성도</a:t>
            </a:r>
          </a:p>
        </p:txBody>
      </p:sp>
      <p:grpSp>
        <p:nvGrpSpPr>
          <p:cNvPr id="4" name="Group 42">
            <a:extLst>
              <a:ext uri="{FF2B5EF4-FFF2-40B4-BE49-F238E27FC236}">
                <a16:creationId xmlns:a16="http://schemas.microsoft.com/office/drawing/2014/main" id="{2CF68D59-A97E-4FDA-A84F-CB74F5A47936}"/>
              </a:ext>
            </a:extLst>
          </p:cNvPr>
          <p:cNvGrpSpPr>
            <a:grpSpLocks/>
          </p:cNvGrpSpPr>
          <p:nvPr/>
        </p:nvGrpSpPr>
        <p:grpSpPr bwMode="auto">
          <a:xfrm>
            <a:off x="2250830" y="2486670"/>
            <a:ext cx="6588369" cy="3533129"/>
            <a:chOff x="672" y="960"/>
            <a:chExt cx="4944" cy="2736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3BC727AE-4560-42AD-AD25-95EA4B522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112"/>
              <a:ext cx="3504" cy="1152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accent2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ko-KR" sz="1200" b="1">
                <a:solidFill>
                  <a:srgbClr val="0000FF"/>
                </a:solidFill>
              </a:endParaRPr>
            </a:p>
          </p:txBody>
        </p:sp>
        <p:sp>
          <p:nvSpPr>
            <p:cNvPr id="6" name="AutoShape 8">
              <a:extLst>
                <a:ext uri="{FF2B5EF4-FFF2-40B4-BE49-F238E27FC236}">
                  <a16:creationId xmlns:a16="http://schemas.microsoft.com/office/drawing/2014/main" id="{87B7D562-14D5-4D03-9A74-8DC8066EC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312"/>
              <a:ext cx="3792" cy="288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VLSI </a:t>
              </a:r>
              <a:r>
                <a:rPr lang="ko-KR" altLang="en-US" sz="1200" b="1">
                  <a:solidFill>
                    <a:srgbClr val="0000FF"/>
                  </a:solidFill>
                </a:rPr>
                <a:t>구조</a:t>
              </a:r>
            </a:p>
          </p:txBody>
        </p:sp>
        <p:sp>
          <p:nvSpPr>
            <p:cNvPr id="7" name="AutoShape 9">
              <a:extLst>
                <a:ext uri="{FF2B5EF4-FFF2-40B4-BE49-F238E27FC236}">
                  <a16:creationId xmlns:a16="http://schemas.microsoft.com/office/drawing/2014/main" id="{F0E306BD-9540-40FD-AA9A-25ED4A2A4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208"/>
              <a:ext cx="576" cy="1056"/>
            </a:xfrm>
            <a:prstGeom prst="cube">
              <a:avLst>
                <a:gd name="adj" fmla="val 25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INTELLIGENT</a:t>
              </a:r>
            </a:p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INTERFACE</a:t>
              </a:r>
            </a:p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MACHINE</a:t>
              </a:r>
            </a:p>
          </p:txBody>
        </p:sp>
        <p:sp>
          <p:nvSpPr>
            <p:cNvPr id="8" name="AutoShape 10">
              <a:extLst>
                <a:ext uri="{FF2B5EF4-FFF2-40B4-BE49-F238E27FC236}">
                  <a16:creationId xmlns:a16="http://schemas.microsoft.com/office/drawing/2014/main" id="{7BAF1D28-68CC-4066-84B4-02E59815D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536"/>
              <a:ext cx="576" cy="624"/>
            </a:xfrm>
            <a:prstGeom prst="cube">
              <a:avLst>
                <a:gd name="adj" fmla="val 25000"/>
              </a:avLst>
            </a:prstGeom>
            <a:solidFill>
              <a:schemeClr val="accent3">
                <a:lumMod val="95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INTELLIGENT</a:t>
              </a:r>
            </a:p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INTERFACE</a:t>
              </a:r>
            </a:p>
            <a:p>
              <a:pPr algn="ctr" eaLnBrk="1" latinLnBrk="1" hangingPunct="1">
                <a:defRPr/>
              </a:pPr>
              <a:r>
                <a:rPr lang="en-US" altLang="ko-KR" sz="1200" b="1">
                  <a:solidFill>
                    <a:srgbClr val="0000FF"/>
                  </a:solidFill>
                </a:rPr>
                <a:t>SYSTEM</a:t>
              </a:r>
            </a:p>
          </p:txBody>
        </p:sp>
        <p:sp>
          <p:nvSpPr>
            <p:cNvPr id="9" name="AutoShape 11">
              <a:extLst>
                <a:ext uri="{FF2B5EF4-FFF2-40B4-BE49-F238E27FC236}">
                  <a16:creationId xmlns:a16="http://schemas.microsoft.com/office/drawing/2014/main" id="{446AE68E-97E6-4FD1-BA22-9BA3EB1D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584"/>
              <a:ext cx="2256" cy="576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>
                  <a:solidFill>
                    <a:srgbClr val="0000FF"/>
                  </a:solidFill>
                </a:rPr>
                <a:t>문제해결 및 추론 시스템</a:t>
              </a:r>
            </a:p>
          </p:txBody>
        </p:sp>
        <p:sp>
          <p:nvSpPr>
            <p:cNvPr id="10" name="AutoShape 12">
              <a:extLst>
                <a:ext uri="{FF2B5EF4-FFF2-40B4-BE49-F238E27FC236}">
                  <a16:creationId xmlns:a16="http://schemas.microsoft.com/office/drawing/2014/main" id="{BB4FBC86-F098-4DD9-BD70-14FBB78C0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584"/>
              <a:ext cx="1200" cy="576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지식베이스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관리시스템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F1BCFF69-DCA7-47DD-80BB-872E14F3D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2160"/>
              <a:ext cx="106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문제해결 및 추론 기계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27C51069-A44A-4BCF-A349-99FDE47BDC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160"/>
              <a:ext cx="812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지식베이스 기계</a:t>
              </a:r>
            </a:p>
          </p:txBody>
        </p:sp>
        <p:sp>
          <p:nvSpPr>
            <p:cNvPr id="13" name="AutoShape 18">
              <a:extLst>
                <a:ext uri="{FF2B5EF4-FFF2-40B4-BE49-F238E27FC236}">
                  <a16:creationId xmlns:a16="http://schemas.microsoft.com/office/drawing/2014/main" id="{CA1211A2-68B6-4EC2-8EF6-197E95724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688"/>
              <a:ext cx="816" cy="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관계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데이터베이스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메커니즘</a:t>
              </a:r>
            </a:p>
          </p:txBody>
        </p:sp>
        <p:sp>
          <p:nvSpPr>
            <p:cNvPr id="14" name="AutoShape 19">
              <a:extLst>
                <a:ext uri="{FF2B5EF4-FFF2-40B4-BE49-F238E27FC236}">
                  <a16:creationId xmlns:a16="http://schemas.microsoft.com/office/drawing/2014/main" id="{91F9E462-5AD7-49A2-9092-07B487CE8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688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추상데이터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형 보조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메커니즘</a:t>
              </a:r>
            </a:p>
          </p:txBody>
        </p:sp>
        <p:sp>
          <p:nvSpPr>
            <p:cNvPr id="15" name="AutoShape 20">
              <a:extLst>
                <a:ext uri="{FF2B5EF4-FFF2-40B4-BE49-F238E27FC236}">
                  <a16:creationId xmlns:a16="http://schemas.microsoft.com/office/drawing/2014/main" id="{809FA1BB-EECB-43ED-A3B3-D82B3CB15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688"/>
              <a:ext cx="720" cy="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데이터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 err="1">
                  <a:solidFill>
                    <a:srgbClr val="0000FF"/>
                  </a:solidFill>
                </a:rPr>
                <a:t>플로우처리</a:t>
              </a:r>
              <a:endParaRPr lang="ko-KR" altLang="en-US" sz="1200" b="1" dirty="0">
                <a:solidFill>
                  <a:srgbClr val="0000FF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메커니즘</a:t>
              </a:r>
            </a:p>
          </p:txBody>
        </p:sp>
        <p:sp>
          <p:nvSpPr>
            <p:cNvPr id="16" name="AutoShape 21">
              <a:extLst>
                <a:ext uri="{FF2B5EF4-FFF2-40B4-BE49-F238E27FC236}">
                  <a16:creationId xmlns:a16="http://schemas.microsoft.com/office/drawing/2014/main" id="{1E5C7879-9BD9-45FC-BCA0-7499AA31C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688"/>
              <a:ext cx="768" cy="4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새로운</a:t>
              </a:r>
            </a:p>
            <a:p>
              <a:pPr algn="ctr" eaLnBrk="1" latinLnBrk="1" hangingPunct="1">
                <a:defRPr/>
              </a:pPr>
              <a:r>
                <a:rPr lang="ko-KR" altLang="en-US" sz="1200" b="1" dirty="0" err="1">
                  <a:solidFill>
                    <a:srgbClr val="0000FF"/>
                  </a:solidFill>
                </a:rPr>
                <a:t>비노이만형</a:t>
              </a:r>
              <a:endParaRPr lang="ko-KR" altLang="en-US" sz="1200" b="1" dirty="0">
                <a:solidFill>
                  <a:srgbClr val="0000FF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메커니즘</a:t>
              </a:r>
            </a:p>
          </p:txBody>
        </p:sp>
        <p:sp>
          <p:nvSpPr>
            <p:cNvPr id="17" name="AutoShape 22">
              <a:extLst>
                <a:ext uri="{FF2B5EF4-FFF2-40B4-BE49-F238E27FC236}">
                  <a16:creationId xmlns:a16="http://schemas.microsoft.com/office/drawing/2014/main" id="{388E2647-F580-4406-B3D1-35EC941F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48"/>
              <a:ext cx="720" cy="19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관계 대수</a:t>
              </a:r>
            </a:p>
          </p:txBody>
        </p:sp>
        <p:sp>
          <p:nvSpPr>
            <p:cNvPr id="18" name="AutoShape 23">
              <a:extLst>
                <a:ext uri="{FF2B5EF4-FFF2-40B4-BE49-F238E27FC236}">
                  <a16:creationId xmlns:a16="http://schemas.microsoft.com/office/drawing/2014/main" id="{0D8990C1-A25F-497A-A652-1C29621D0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448"/>
              <a:ext cx="1776" cy="192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lang="ko-KR" altLang="en-US" sz="1200" b="1" dirty="0">
                  <a:solidFill>
                    <a:srgbClr val="0000FF"/>
                  </a:solidFill>
                </a:rPr>
                <a:t>논리 프로그램</a:t>
              </a:r>
            </a:p>
          </p:txBody>
        </p:sp>
        <p:sp>
          <p:nvSpPr>
            <p:cNvPr id="19" name="AutoShape 26">
              <a:extLst>
                <a:ext uri="{FF2B5EF4-FFF2-40B4-BE49-F238E27FC236}">
                  <a16:creationId xmlns:a16="http://schemas.microsoft.com/office/drawing/2014/main" id="{0B3B18B2-275C-4C00-B751-99E3C94AA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960"/>
              <a:ext cx="4128" cy="528"/>
            </a:xfrm>
            <a:prstGeom prst="cube">
              <a:avLst>
                <a:gd name="adj" fmla="val 814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ko-KR" sz="1200" b="1">
                <a:solidFill>
                  <a:srgbClr val="0000FF"/>
                </a:solidFill>
              </a:endParaRPr>
            </a:p>
          </p:txBody>
        </p:sp>
        <p:sp>
          <p:nvSpPr>
            <p:cNvPr id="20" name="Text Box 27">
              <a:extLst>
                <a:ext uri="{FF2B5EF4-FFF2-40B4-BE49-F238E27FC236}">
                  <a16:creationId xmlns:a16="http://schemas.microsoft.com/office/drawing/2014/main" id="{73760027-26B6-448B-B707-E7F3B29FAC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016"/>
              <a:ext cx="52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 수준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조작 언어</a:t>
              </a:r>
            </a:p>
          </p:txBody>
        </p:sp>
        <p:sp>
          <p:nvSpPr>
            <p:cNvPr id="21" name="Text Box 28">
              <a:extLst>
                <a:ext uri="{FF2B5EF4-FFF2-40B4-BE49-F238E27FC236}">
                  <a16:creationId xmlns:a16="http://schemas.microsoft.com/office/drawing/2014/main" id="{AB7EDBAD-3A42-4257-AADC-AAB5930E64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960"/>
              <a:ext cx="527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자연 언어</a:t>
              </a:r>
            </a:p>
          </p:txBody>
        </p:sp>
        <p:sp>
          <p:nvSpPr>
            <p:cNvPr id="22" name="Text Box 29">
              <a:extLst>
                <a:ext uri="{FF2B5EF4-FFF2-40B4-BE49-F238E27FC236}">
                  <a16:creationId xmlns:a16="http://schemas.microsoft.com/office/drawing/2014/main" id="{78671261-7EAD-43FF-B4F9-C3B91FB4F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152"/>
              <a:ext cx="654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고 수준 언어</a:t>
              </a:r>
            </a:p>
          </p:txBody>
        </p:sp>
        <p:sp>
          <p:nvSpPr>
            <p:cNvPr id="23" name="Line 30">
              <a:extLst>
                <a:ext uri="{FF2B5EF4-FFF2-40B4-BE49-F238E27FC236}">
                  <a16:creationId xmlns:a16="http://schemas.microsoft.com/office/drawing/2014/main" id="{DF8EC9FA-E495-4E43-A7D4-8FB0F91BD9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960"/>
              <a:ext cx="43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Line 31">
              <a:extLst>
                <a:ext uri="{FF2B5EF4-FFF2-40B4-BE49-F238E27FC236}">
                  <a16:creationId xmlns:a16="http://schemas.microsoft.com/office/drawing/2014/main" id="{D7B0E20B-6014-4B31-9E20-F8F4EBD45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1152"/>
              <a:ext cx="24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80EF9F8F-C94A-40A6-8B60-04526E961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152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Line 34">
              <a:extLst>
                <a:ext uri="{FF2B5EF4-FFF2-40B4-BE49-F238E27FC236}">
                  <a16:creationId xmlns:a16="http://schemas.microsoft.com/office/drawing/2014/main" id="{D9780293-DFA4-4FA3-B997-6B7440050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104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35">
              <a:extLst>
                <a:ext uri="{FF2B5EF4-FFF2-40B4-BE49-F238E27FC236}">
                  <a16:creationId xmlns:a16="http://schemas.microsoft.com/office/drawing/2014/main" id="{A30E264F-1D32-4B68-A9E7-8313EA550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1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36">
              <a:extLst>
                <a:ext uri="{FF2B5EF4-FFF2-40B4-BE49-F238E27FC236}">
                  <a16:creationId xmlns:a16="http://schemas.microsoft.com/office/drawing/2014/main" id="{82658C00-09DC-40A0-8BDE-5A7022141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1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37">
              <a:extLst>
                <a:ext uri="{FF2B5EF4-FFF2-40B4-BE49-F238E27FC236}">
                  <a16:creationId xmlns:a16="http://schemas.microsoft.com/office/drawing/2014/main" id="{0192A372-64D8-43B6-8A0C-503527DD4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1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Line 38">
              <a:extLst>
                <a:ext uri="{FF2B5EF4-FFF2-40B4-BE49-F238E27FC236}">
                  <a16:creationId xmlns:a16="http://schemas.microsoft.com/office/drawing/2014/main" id="{D5265522-0AD2-4939-9F91-EC10CD40D0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60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EE60AC7C-F163-4232-B75E-E364A6412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360"/>
              <a:ext cx="960" cy="3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Wingdings" panose="05000000000000000000" pitchFamily="2" charset="2"/>
                <a:buChar char="q"/>
                <a:defRPr kumimoji="1" sz="2400">
                  <a:solidFill>
                    <a:schemeClr val="accent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HY견명조" panose="02030600000101010101" pitchFamily="18" charset="-127"/>
                  <a:ea typeface="HY견명조" panose="02030600000101010101" pitchFamily="18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v"/>
                <a:defRPr kumimoji="1" sz="16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kumimoji="1" sz="1600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기능분산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200" b="1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네트워크 시스템</a:t>
              </a:r>
            </a:p>
          </p:txBody>
        </p:sp>
        <p:sp>
          <p:nvSpPr>
            <p:cNvPr id="32" name="Line 40">
              <a:extLst>
                <a:ext uri="{FF2B5EF4-FFF2-40B4-BE49-F238E27FC236}">
                  <a16:creationId xmlns:a16="http://schemas.microsoft.com/office/drawing/2014/main" id="{A56262E5-2DD8-4B01-83C1-C818F9714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26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Line 41">
              <a:extLst>
                <a:ext uri="{FF2B5EF4-FFF2-40B4-BE49-F238E27FC236}">
                  <a16:creationId xmlns:a16="http://schemas.microsoft.com/office/drawing/2014/main" id="{CE421BED-E5F8-48D6-8632-2A3C52B968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55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728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성장기 </a:t>
            </a:r>
            <a:r>
              <a:rPr lang="en-US" altLang="ko-KR" sz="2400" dirty="0"/>
              <a:t>: </a:t>
            </a:r>
            <a:r>
              <a:rPr lang="ko-KR" altLang="en-US" sz="2400" dirty="0"/>
              <a:t>전문가 시스템</a:t>
            </a:r>
            <a:r>
              <a:rPr lang="en-US" altLang="ko-KR" sz="2400" dirty="0"/>
              <a:t>(1980~1987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/>
            <a:r>
              <a:rPr lang="ko-KR" altLang="en-US" dirty="0"/>
              <a:t>지식표현과 추론의 전망</a:t>
            </a:r>
          </a:p>
          <a:p>
            <a:pPr lvl="2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구조화된 문제</a:t>
            </a:r>
            <a:r>
              <a:rPr lang="en-US" altLang="ko-KR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(well-structured problems)</a:t>
            </a:r>
          </a:p>
          <a:p>
            <a:pPr lvl="3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기존의 프로그래밍 언어와 기술로 다룰 수 있음</a:t>
            </a:r>
          </a:p>
          <a:p>
            <a:pPr lvl="3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비록 단어처리와 다른 비수치적 응용이 그 분야에서 발생하더라도</a:t>
            </a:r>
            <a:r>
              <a:rPr lang="en-US" altLang="ko-KR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문제는 주로 수치적이다</a:t>
            </a:r>
            <a:r>
              <a:rPr lang="en-US" altLang="ko-KR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 </a:t>
            </a:r>
          </a:p>
          <a:p>
            <a:pPr lvl="3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구조화 문제 </a:t>
            </a:r>
            <a:r>
              <a:rPr lang="ko-KR" altLang="en-US" b="1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윗</a:t>
            </a:r>
            <a:r>
              <a:rPr lang="ko-KR" altLang="en-US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분야는 현존하는 기호식 프로그래밍으로 해결할 수 있는 문제 유형</a:t>
            </a:r>
            <a:endParaRPr lang="en-US" altLang="ko-KR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 algn="just" latinLnBrk="0">
              <a:buClr>
                <a:schemeClr val="tx1"/>
              </a:buClr>
              <a:buSzPct val="75000"/>
            </a:pP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악구조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(ill-structured)</a:t>
            </a:r>
          </a:p>
          <a:p>
            <a:pPr lvl="3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주로 기호적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(symbolic)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인 성질을 지님</a:t>
            </a:r>
          </a:p>
          <a:p>
            <a:pPr lvl="3" algn="just" latinLnBrk="0">
              <a:buClr>
                <a:schemeClr val="tx1"/>
              </a:buClr>
              <a:buSzPct val="75000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경험적 지식의 사용과 많은 특정 지식이 이러한 문제 공간을 해결하는데 사용되어 실제적인 해답을 제공할 수 있음</a:t>
            </a:r>
          </a:p>
          <a:p>
            <a:pPr lvl="3" algn="just" latinLnBrk="0">
              <a:buClr>
                <a:schemeClr val="tx1"/>
              </a:buClr>
              <a:buSzPct val="75000"/>
            </a:pPr>
            <a:endParaRPr lang="ko-KR" altLang="en-US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267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성장기 </a:t>
            </a:r>
            <a:r>
              <a:rPr lang="en-US" altLang="ko-KR" sz="2400" dirty="0"/>
              <a:t>: </a:t>
            </a:r>
            <a:r>
              <a:rPr lang="ko-KR" altLang="en-US" sz="2400" dirty="0"/>
              <a:t>전문가 시스템</a:t>
            </a:r>
            <a:r>
              <a:rPr lang="en-US" altLang="ko-KR" sz="2400" dirty="0"/>
              <a:t>(1980~1987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 eaLnBrk="0" latinLnBrk="0" hangingPunct="0">
              <a:lnSpc>
                <a:spcPct val="16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</a:pPr>
            <a:r>
              <a:rPr lang="ko-KR" altLang="en-US" sz="1600" dirty="0"/>
              <a:t>지식표현과 추론의 전망</a:t>
            </a: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686F4541-657B-4E45-BD34-2B181CD10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192970"/>
              </p:ext>
            </p:extLst>
          </p:nvPr>
        </p:nvGraphicFramePr>
        <p:xfrm>
          <a:off x="2174588" y="2230143"/>
          <a:ext cx="4377922" cy="3594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9085775" imgH="7459230" progId="Photoshop.Image.5">
                  <p:embed/>
                </p:oleObj>
              </mc:Choice>
              <mc:Fallback>
                <p:oleObj name="Image" r:id="rId3" imgW="9085775" imgH="7459230" progId="Photoshop.Image.5">
                  <p:embed/>
                  <p:pic>
                    <p:nvPicPr>
                      <p:cNvPr id="634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588" y="2230143"/>
                        <a:ext cx="4377922" cy="359431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0000FF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3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암흑기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두 번째 겨울</a:t>
            </a:r>
            <a:r>
              <a:rPr lang="en-US" altLang="ko-KR" sz="2400" dirty="0"/>
              <a:t>(1987~1993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전문가 시스템 유지비가 비싸고</a:t>
            </a:r>
            <a:r>
              <a:rPr lang="en-US" altLang="ko-KR" sz="1800" dirty="0"/>
              <a:t> </a:t>
            </a:r>
            <a:r>
              <a:rPr lang="ko-KR" altLang="en-US" sz="1800" dirty="0"/>
              <a:t>전문가의 지식을 추출하는 데 병목현상이 발생하면서 시스템을 유지하는 것이 어려웠음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뿐만 아니라 데이터베이스에 축적되지 않은 질문들에 대해서는 예측할 수 없는 행동을 하는 전문가 시스템에 대해 사람들은 의구심을 가짐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이로 인해 인공지능의 </a:t>
            </a:r>
            <a:r>
              <a:rPr lang="ko-KR" altLang="en-US" sz="1800" b="1" dirty="0"/>
              <a:t>두 번째 겨울</a:t>
            </a:r>
            <a:r>
              <a:rPr lang="en-US" altLang="ko-KR" sz="1800" b="1" dirty="0"/>
              <a:t>(Second AI Winter)</a:t>
            </a:r>
            <a:r>
              <a:rPr lang="ko-KR" altLang="en-US" sz="1800" dirty="0"/>
              <a:t>이 시작됨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1FC9B-7521-4AAA-BF14-71FC422A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91" y="3953296"/>
            <a:ext cx="4512523" cy="19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뉴럴</a:t>
            </a:r>
            <a:r>
              <a:rPr lang="ko-KR" altLang="en-US" sz="2400" dirty="0"/>
              <a:t> 네트워크</a:t>
            </a:r>
            <a:r>
              <a:rPr lang="en-US" altLang="ko-KR" sz="2400" dirty="0"/>
              <a:t>(1993~2000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pPr lvl="1"/>
            <a:r>
              <a:rPr lang="ko-KR" altLang="en-US" sz="1800" dirty="0"/>
              <a:t>전문가 시스템은 어떤 분야에서도 성공할 수 있을까</a:t>
            </a:r>
            <a:r>
              <a:rPr lang="en-US" altLang="ko-KR" sz="1800" dirty="0"/>
              <a:t>?</a:t>
            </a:r>
          </a:p>
          <a:p>
            <a:pPr lvl="2"/>
            <a:r>
              <a:rPr lang="ko-KR" altLang="en-US" dirty="0"/>
              <a:t>지식이 서로 다른 분야에서 상당히 많은 전문가 시스템을 성공적으로 개발하고 구현했지만</a:t>
            </a:r>
            <a:r>
              <a:rPr lang="en-US" altLang="ko-KR" dirty="0"/>
              <a:t>, </a:t>
            </a:r>
            <a:r>
              <a:rPr lang="ko-KR" altLang="en-US" dirty="0"/>
              <a:t>이 기술력을 높이 평가하는 일은 아직 시기상조임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전문가 시스템의 제약 사항</a:t>
            </a:r>
            <a:endParaRPr lang="en-US" altLang="ko-KR" dirty="0"/>
          </a:p>
          <a:p>
            <a:pPr lvl="3"/>
            <a:r>
              <a:rPr lang="ko-KR" altLang="en-US" dirty="0"/>
              <a:t>전문가 시스템의 사용은 매우 한정된 전문적 기술분야로 제한됨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한정된 분야 때문에 전문가 시스템은 사용자가 원하는 만큼 신뢰할 수 없고 </a:t>
            </a:r>
            <a:r>
              <a:rPr lang="ko-KR" altLang="en-US" dirty="0" err="1"/>
              <a:t>유연하지도</a:t>
            </a:r>
            <a:r>
              <a:rPr lang="ko-KR" altLang="en-US" dirty="0"/>
              <a:t> 못함</a:t>
            </a:r>
            <a:r>
              <a:rPr lang="en-US" altLang="ko-KR" dirty="0"/>
              <a:t>. </a:t>
            </a:r>
            <a:r>
              <a:rPr lang="ko-KR" altLang="en-US" dirty="0"/>
              <a:t>더욱이</a:t>
            </a:r>
            <a:r>
              <a:rPr lang="en-US" altLang="ko-KR" dirty="0"/>
              <a:t>, </a:t>
            </a:r>
            <a:r>
              <a:rPr lang="ko-KR" altLang="en-US" dirty="0"/>
              <a:t>전문가 시스템은 분야의 경계를 인식하기 어려움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전문가 시스템은 제한적으로만 설명할 수 있음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해에 도달하기 위해 적용했던 일련의 규칙을 보여줄 수는 있지만</a:t>
            </a:r>
            <a:r>
              <a:rPr lang="en-US" altLang="ko-KR" dirty="0"/>
              <a:t>, </a:t>
            </a:r>
            <a:r>
              <a:rPr lang="ko-KR" altLang="en-US" dirty="0"/>
              <a:t>누적된 휴리스틱 지식으로 문제 영역을 더 자세히 이해하게 할 수는 없음</a:t>
            </a:r>
            <a:r>
              <a:rPr lang="en-US" altLang="ko-KR" dirty="0"/>
              <a:t>.</a:t>
            </a:r>
          </a:p>
          <a:p>
            <a:pPr lvl="3" algn="just"/>
            <a:r>
              <a:rPr lang="ko-KR" altLang="en-US" dirty="0"/>
              <a:t>전문가 시스템은 결과를 검증하고 유효성을 입증하기 어려움</a:t>
            </a:r>
            <a:r>
              <a:rPr lang="en-US" altLang="ko-KR" dirty="0"/>
              <a:t>.</a:t>
            </a:r>
          </a:p>
          <a:p>
            <a:pPr lvl="3" algn="just"/>
            <a:r>
              <a:rPr lang="en-US" altLang="ko-KR" dirty="0"/>
              <a:t>1</a:t>
            </a:r>
            <a:r>
              <a:rPr lang="ko-KR" altLang="en-US" dirty="0"/>
              <a:t>세대 전문가 시스템은 자신의 경험을 통해 배울 수 있는 능력이 없음</a:t>
            </a:r>
            <a:r>
              <a:rPr lang="en-US" altLang="ko-KR" dirty="0"/>
              <a:t>.</a:t>
            </a:r>
          </a:p>
          <a:p>
            <a:pPr lvl="3"/>
            <a:endParaRPr lang="en-US" altLang="ko-KR" dirty="0"/>
          </a:p>
          <a:p>
            <a:pPr lvl="2" algn="just"/>
            <a:endParaRPr lang="en-US" altLang="ko-KR" dirty="0"/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25430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뉴럴</a:t>
            </a:r>
            <a:r>
              <a:rPr lang="ko-KR" altLang="en-US" sz="2400" dirty="0"/>
              <a:t> 네트워크</a:t>
            </a:r>
            <a:r>
              <a:rPr lang="en-US" altLang="ko-KR" sz="2400" dirty="0"/>
              <a:t>(1993~2000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1990</a:t>
            </a:r>
            <a:r>
              <a:rPr lang="ko-KR" altLang="en-US" sz="1800" dirty="0"/>
              <a:t>년대 인공지능 연구는 인터넷과 함께 다시 한 번 중흥기를 맞이함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이전의 인공지능은 사람이 규칙을 만들어 시스템을 구현했다면</a:t>
            </a:r>
            <a:r>
              <a:rPr lang="en-US" altLang="ko-KR" sz="1800" dirty="0"/>
              <a:t>, </a:t>
            </a:r>
            <a:br>
              <a:rPr lang="en-US" altLang="ko-KR" sz="1800" dirty="0"/>
            </a:br>
            <a:r>
              <a:rPr lang="ko-KR" altLang="en-US" sz="1800" dirty="0"/>
              <a:t>→ 성숙기 단계의 인공지능은 공식을 스스로 만듦 </a:t>
            </a:r>
            <a:br>
              <a:rPr lang="en-US" altLang="ko-KR" sz="1800" dirty="0"/>
            </a:br>
            <a:r>
              <a:rPr lang="ko-KR" altLang="en-US" sz="1800" dirty="0"/>
              <a:t>→ </a:t>
            </a:r>
            <a:r>
              <a:rPr lang="ko-KR" altLang="en-US" sz="1800" dirty="0" err="1"/>
              <a:t>머신러닝과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딥러닝으로</a:t>
            </a:r>
            <a:r>
              <a:rPr lang="ko-KR" altLang="en-US" sz="1800" dirty="0"/>
              <a:t> 발전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63DB6-A2AE-4A21-9B5D-31391855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3429000"/>
            <a:ext cx="5726830" cy="23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46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뉴럴</a:t>
            </a:r>
            <a:r>
              <a:rPr lang="ko-KR" altLang="en-US" sz="2400" dirty="0"/>
              <a:t> 네트워크</a:t>
            </a:r>
            <a:r>
              <a:rPr lang="en-US" altLang="ko-KR" sz="2400" dirty="0"/>
              <a:t>(1993~2000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인간의 뇌 신경망을 모방한 </a:t>
            </a:r>
            <a:r>
              <a:rPr lang="ko-KR" altLang="en-US" sz="1800" u="sng" dirty="0"/>
              <a:t>인공신경망 연구</a:t>
            </a:r>
            <a:r>
              <a:rPr lang="ko-KR" altLang="en-US" sz="1800" dirty="0"/>
              <a:t>는 인공지능 발전에 큰 영향을 미침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신경세포들의 연결로 이루어진 인간의 뇌는 시냅스를 통해 전기 자극을 전달함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이것을 그대로 모사한 인공신경망은</a:t>
            </a:r>
            <a:br>
              <a:rPr lang="en-US" altLang="ko-KR" sz="1800" dirty="0"/>
            </a:br>
            <a:r>
              <a:rPr lang="ko-KR" altLang="en-US" sz="1800" dirty="0"/>
              <a:t>뉴런이 일정한 자극을 받으면 다음 </a:t>
            </a:r>
            <a:br>
              <a:rPr lang="en-US" altLang="ko-KR" sz="1800" dirty="0"/>
            </a:br>
            <a:r>
              <a:rPr lang="ko-KR" altLang="en-US" sz="1800" dirty="0"/>
              <a:t>뉴런으로 신호가 전달되는 방식으로</a:t>
            </a:r>
            <a:br>
              <a:rPr lang="en-US" altLang="ko-KR" sz="1800" dirty="0"/>
            </a:br>
            <a:r>
              <a:rPr lang="ko-KR" altLang="en-US" sz="1800" dirty="0"/>
              <a:t>동작함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0585E-F253-44D3-97B8-F1ED8666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796" y="2912840"/>
            <a:ext cx="3865835" cy="29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6"/>
            </a:pPr>
            <a:r>
              <a:rPr lang="en-US" altLang="ko-KR" sz="2400" dirty="0"/>
              <a:t>1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뉴럴</a:t>
            </a:r>
            <a:r>
              <a:rPr lang="ko-KR" altLang="en-US" sz="2400" dirty="0"/>
              <a:t> 네트워크</a:t>
            </a:r>
            <a:r>
              <a:rPr lang="en-US" altLang="ko-KR" sz="2400" dirty="0"/>
              <a:t>(1993~2000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b="1" dirty="0"/>
              <a:t>인공신경망 알고리즘의 구분</a:t>
            </a:r>
            <a:endParaRPr lang="en-US" altLang="ko-KR" sz="1800" b="1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입력층</a:t>
            </a:r>
            <a:r>
              <a:rPr lang="en-US" altLang="ko-KR" sz="1800" dirty="0"/>
              <a:t>(Input Layer)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은닉층</a:t>
            </a:r>
            <a:r>
              <a:rPr lang="ko-KR" altLang="en-US" sz="1800" dirty="0"/>
              <a:t> </a:t>
            </a:r>
            <a:r>
              <a:rPr lang="en-US" altLang="ko-KR" sz="1800" dirty="0"/>
              <a:t>(Hidden Layer)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출력층</a:t>
            </a:r>
            <a:r>
              <a:rPr lang="en-US" altLang="ko-KR" sz="1800" dirty="0"/>
              <a:t>(Output Layer)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308ABA-FEEB-4F65-9763-87DDC29D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76" y="3528993"/>
            <a:ext cx="5699441" cy="25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 </a:t>
            </a:r>
            <a:r>
              <a:rPr lang="ko-KR" altLang="en-US" dirty="0"/>
              <a:t>인공지능의 시작부터 최근까지의 연대를 시간 흐름순으로 정리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1DF92C-FD0D-4A69-BF4B-063207D7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10" y="1998682"/>
            <a:ext cx="8197932" cy="35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8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뉴럴</a:t>
            </a:r>
            <a:r>
              <a:rPr lang="ko-KR" altLang="en-US" sz="2400" dirty="0"/>
              <a:t> 네트워크</a:t>
            </a:r>
            <a:r>
              <a:rPr lang="en-US" altLang="ko-KR" sz="2400" dirty="0"/>
              <a:t>(1993~2000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입력층은 뇌의 수상돌기</a:t>
            </a:r>
            <a:r>
              <a:rPr lang="en-US" altLang="ko-KR" sz="1800" dirty="0"/>
              <a:t>, </a:t>
            </a:r>
            <a:r>
              <a:rPr lang="ko-KR" altLang="en-US" sz="1800" dirty="0"/>
              <a:t>출력층은 </a:t>
            </a:r>
            <a:r>
              <a:rPr lang="ko-KR" altLang="en-US" sz="1800" dirty="0" err="1"/>
              <a:t>축삭돌기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축삭말단</a:t>
            </a:r>
            <a:r>
              <a:rPr lang="en-US" altLang="ko-KR" sz="1800" dirty="0"/>
              <a:t>)</a:t>
            </a:r>
            <a:r>
              <a:rPr lang="ko-KR" altLang="en-US" sz="1800" dirty="0"/>
              <a:t>에 해당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입력층</a:t>
            </a:r>
            <a:r>
              <a:rPr lang="ko-KR" altLang="en-US" sz="1800" dirty="0"/>
              <a:t> 사이의 연결 강도는 시냅스에 해당하므로 일정한 자극이 있을 때만 다음 층</a:t>
            </a:r>
            <a:r>
              <a:rPr lang="en-US" altLang="ko-KR" sz="1800" dirty="0"/>
              <a:t>(</a:t>
            </a:r>
            <a:r>
              <a:rPr lang="ko-KR" altLang="en-US" sz="1800" dirty="0"/>
              <a:t>인간의 뉴런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전달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특히 </a:t>
            </a:r>
            <a:r>
              <a:rPr lang="en-US" altLang="ko-KR" sz="1800" dirty="0"/>
              <a:t>2</a:t>
            </a:r>
            <a:r>
              <a:rPr lang="ko-KR" altLang="en-US" sz="1800" dirty="0"/>
              <a:t>개 이상의 은닉층을 구성함으로써 복잡한 문제들을 쉽게 해결할 수 있게 되면서 인공지능은 성숙기를 맞이하게 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5875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머신러닝과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딥러닝</a:t>
            </a:r>
            <a:r>
              <a:rPr lang="en-US" altLang="ko-KR" sz="2400" dirty="0"/>
              <a:t>(2000~2010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  <a:endParaRPr lang="en-US" altLang="ko-KR" sz="2400" b="1" dirty="0"/>
          </a:p>
          <a:p>
            <a:pPr marL="895350" lvl="2" indent="-447675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 err="1">
                <a:solidFill>
                  <a:srgbClr val="002060"/>
                </a:solidFill>
              </a:rPr>
              <a:t>머신러닝</a:t>
            </a:r>
            <a:r>
              <a:rPr lang="en-US" altLang="ko-KR" sz="2000" b="1" dirty="0">
                <a:solidFill>
                  <a:srgbClr val="002060"/>
                </a:solidFill>
              </a:rPr>
              <a:t>(Machine Learning)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 err="1"/>
              <a:t>머신러닝</a:t>
            </a:r>
            <a:r>
              <a:rPr lang="en-US" altLang="ko-KR" b="1" dirty="0"/>
              <a:t>(Machine Learning)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기본적으로 알고리즘을 이용해 데이터를 분석하고</a:t>
            </a:r>
            <a:r>
              <a:rPr lang="en-US" altLang="ko-KR" dirty="0"/>
              <a:t>, </a:t>
            </a:r>
            <a:r>
              <a:rPr lang="ko-KR" altLang="en-US" dirty="0"/>
              <a:t>분석을 통해 학습하며</a:t>
            </a:r>
            <a:r>
              <a:rPr lang="en-US" altLang="ko-KR" dirty="0"/>
              <a:t>, </a:t>
            </a:r>
            <a:r>
              <a:rPr lang="ko-KR" altLang="en-US" dirty="0"/>
              <a:t>학습한 내용을 기반으로 판단이나 예측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 marL="895350" lvl="2" indent="-447675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 err="1">
                <a:solidFill>
                  <a:srgbClr val="002060"/>
                </a:solidFill>
              </a:rPr>
              <a:t>딥러닝</a:t>
            </a:r>
            <a:r>
              <a:rPr lang="en-US" altLang="ko-KR" sz="2000" b="1" dirty="0">
                <a:solidFill>
                  <a:srgbClr val="002060"/>
                </a:solidFill>
              </a:rPr>
              <a:t>(Deep Learning)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 err="1"/>
              <a:t>딥러닝</a:t>
            </a:r>
            <a:r>
              <a:rPr lang="en-US" altLang="ko-KR" b="1" dirty="0"/>
              <a:t>(Deep Learning)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인공신경망에서 발전한 형태의 인공지능으로</a:t>
            </a:r>
            <a:r>
              <a:rPr lang="en-US" altLang="ko-KR" dirty="0"/>
              <a:t>, </a:t>
            </a:r>
            <a:r>
              <a:rPr lang="ko-KR" altLang="en-US" dirty="0"/>
              <a:t>인간 뇌의 뉴런과 유사 한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/>
              <a:t>출력층을 활용해 데이터를 학습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097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성숙기 </a:t>
            </a:r>
            <a:r>
              <a:rPr lang="en-US" altLang="ko-KR" dirty="0"/>
              <a:t>: </a:t>
            </a:r>
            <a:r>
              <a:rPr lang="ko-KR" altLang="en-US" dirty="0" err="1"/>
              <a:t>머신러닝과</a:t>
            </a:r>
            <a:r>
              <a:rPr lang="ko-KR" altLang="en-US" dirty="0"/>
              <a:t> </a:t>
            </a:r>
            <a:r>
              <a:rPr lang="ko-KR" altLang="en-US" dirty="0" err="1"/>
              <a:t>딥러닝</a:t>
            </a:r>
            <a:r>
              <a:rPr lang="en-US" altLang="ko-KR" dirty="0"/>
              <a:t>(2000~2010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en-US" altLang="ko-KR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94C88D-8AF5-4D5E-9B00-78B267629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810" y="2254968"/>
            <a:ext cx="5817270" cy="32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3</a:t>
            </a:r>
            <a:r>
              <a:rPr lang="ko-KR" altLang="en-US" sz="2400" dirty="0"/>
              <a:t>차 성숙기 </a:t>
            </a:r>
            <a:r>
              <a:rPr lang="en-US" altLang="ko-KR" sz="2400" dirty="0"/>
              <a:t>: </a:t>
            </a:r>
            <a:r>
              <a:rPr lang="ko-KR" altLang="en-US" sz="2400" dirty="0"/>
              <a:t>알파고의 등장</a:t>
            </a:r>
            <a:r>
              <a:rPr lang="en-US" altLang="ko-KR" sz="2400" dirty="0"/>
              <a:t>(2010~</a:t>
            </a:r>
            <a:r>
              <a:rPr lang="ko-KR" altLang="en-US" sz="2400" dirty="0"/>
              <a:t>현재</a:t>
            </a:r>
            <a:r>
              <a:rPr lang="en-US" altLang="ko-KR" sz="2400" dirty="0"/>
              <a:t>)</a:t>
            </a:r>
            <a:endParaRPr lang="en-US" altLang="ko-KR" sz="32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영화 </a:t>
            </a:r>
            <a:r>
              <a:rPr lang="en-US" altLang="ko-KR" sz="1800" dirty="0"/>
              <a:t>《</a:t>
            </a:r>
            <a:r>
              <a:rPr lang="ko-KR" altLang="en-US" sz="1800" dirty="0"/>
              <a:t>신의 한 수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귀수</a:t>
            </a:r>
            <a:r>
              <a:rPr lang="ko-KR" altLang="en-US" sz="1800" dirty="0"/>
              <a:t> 편</a:t>
            </a:r>
            <a:r>
              <a:rPr lang="en-US" altLang="ko-KR" sz="1800" dirty="0"/>
              <a:t>》</a:t>
            </a:r>
            <a:r>
              <a:rPr lang="ko-KR" altLang="en-US" sz="1800" dirty="0"/>
              <a:t>에는 다양한 스타일로 자신만의 바둑을 두는 바둑의 고수 등장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현실 속 바둑의 고수로는 </a:t>
            </a:r>
            <a:r>
              <a:rPr lang="ko-KR" altLang="en-US" sz="1800" dirty="0" err="1"/>
              <a:t>알파고</a:t>
            </a:r>
            <a:r>
              <a:rPr lang="en-US" altLang="ko-KR" sz="1800" dirty="0"/>
              <a:t>(AlphaGo)</a:t>
            </a:r>
            <a:r>
              <a:rPr lang="ko-KR" altLang="en-US" sz="1800" dirty="0"/>
              <a:t>를 떠올릴 수 있음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이세돌과</a:t>
            </a:r>
            <a:r>
              <a:rPr lang="ko-KR" altLang="en-US" sz="1800" dirty="0"/>
              <a:t> 승부를 겨뤘던 </a:t>
            </a:r>
            <a:r>
              <a:rPr lang="ko-KR" altLang="en-US" sz="1800" dirty="0" err="1"/>
              <a:t>알파고</a:t>
            </a:r>
            <a:r>
              <a:rPr lang="ko-KR" altLang="en-US" sz="1800" dirty="0"/>
              <a:t> 리</a:t>
            </a:r>
            <a:r>
              <a:rPr lang="en-US" altLang="ko-KR" sz="1800" dirty="0"/>
              <a:t>(AlphaGo Lee)</a:t>
            </a:r>
            <a:r>
              <a:rPr lang="ko-KR" altLang="en-US" sz="1800" dirty="0"/>
              <a:t>는 나날이 성장하여 </a:t>
            </a:r>
            <a:r>
              <a:rPr lang="ko-KR" altLang="en-US" sz="1800" dirty="0" err="1"/>
              <a:t>알파고</a:t>
            </a:r>
            <a:r>
              <a:rPr lang="ko-KR" altLang="en-US" sz="1800" dirty="0"/>
              <a:t> 제로</a:t>
            </a:r>
            <a:r>
              <a:rPr lang="en-US" altLang="ko-KR" sz="1800" dirty="0"/>
              <a:t>(AlphaGo Zero)</a:t>
            </a:r>
            <a:r>
              <a:rPr lang="ko-KR" altLang="en-US" sz="1800" dirty="0"/>
              <a:t>로 완성됨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알파고</a:t>
            </a:r>
            <a:r>
              <a:rPr lang="ko-KR" altLang="en-US" sz="1800" dirty="0"/>
              <a:t> 제로는 학습을 하는 데 인간의 기본 데이터가 필요하지 않음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알파고</a:t>
            </a:r>
            <a:r>
              <a:rPr lang="ko-KR" altLang="en-US" sz="1800" dirty="0"/>
              <a:t> 제로는 </a:t>
            </a:r>
            <a:r>
              <a:rPr lang="ko-KR" altLang="en-US" sz="1800" dirty="0" err="1"/>
              <a:t>알파고</a:t>
            </a:r>
            <a:r>
              <a:rPr lang="ko-KR" altLang="en-US" sz="1800" dirty="0"/>
              <a:t> 리의 실력을 압도하는 기력</a:t>
            </a:r>
            <a:r>
              <a:rPr lang="en-US" altLang="ko-KR" sz="1800" dirty="0"/>
              <a:t>(</a:t>
            </a:r>
            <a:r>
              <a:rPr lang="ko-KR" altLang="en-US" sz="1800" dirty="0"/>
              <a:t>棋歷</a:t>
            </a:r>
            <a:r>
              <a:rPr lang="en-US" altLang="ko-KR" sz="1800" dirty="0"/>
              <a:t>)</a:t>
            </a:r>
            <a:r>
              <a:rPr lang="ko-KR" altLang="en-US" sz="1800" dirty="0"/>
              <a:t>을 불과 </a:t>
            </a:r>
            <a:r>
              <a:rPr lang="en-US" altLang="ko-KR" sz="1800" dirty="0"/>
              <a:t>72</a:t>
            </a:r>
            <a:r>
              <a:rPr lang="ko-KR" altLang="en-US" sz="1800" dirty="0"/>
              <a:t>시간만에 얻었으며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알파고</a:t>
            </a:r>
            <a:r>
              <a:rPr lang="ko-KR" altLang="en-US" sz="1800" dirty="0"/>
              <a:t> 리와의 경기에서 백전백승함</a:t>
            </a:r>
            <a:endParaRPr lang="en-US" altLang="ko-KR" sz="1800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6929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연대기</a:t>
            </a:r>
            <a:endParaRPr lang="en-US" altLang="ko-KR" dirty="0">
              <a:solidFill>
                <a:srgbClr val="800000"/>
              </a:solidFill>
            </a:endParaRPr>
          </a:p>
          <a:p>
            <a:pPr fontAlgn="base" latinLnBrk="0"/>
            <a:r>
              <a:rPr lang="ko-KR" altLang="en-US" dirty="0">
                <a:solidFill>
                  <a:srgbClr val="FF0000"/>
                </a:solidFill>
              </a:rPr>
              <a:t>인공지능의 기능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0"/>
            <a:r>
              <a:rPr lang="ko-KR" altLang="en-US" dirty="0"/>
              <a:t>인공지능의 분류</a:t>
            </a:r>
            <a:endParaRPr lang="en-US" altLang="ko-KR" dirty="0"/>
          </a:p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516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인공지능 기술이 다양한 산업 분야에 접목되면서 지금까지 상상할 수 없었던 새로운 결과물이 선보여지고 있음</a:t>
            </a:r>
            <a:endParaRPr lang="en-US" altLang="ko-KR" sz="1800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77031-FBA6-436C-995B-354D1C31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78" y="2685993"/>
            <a:ext cx="7803044" cy="28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chemeClr val="tx2"/>
                </a:solidFill>
              </a:rPr>
              <a:t>노동대체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인간의 정신적</a:t>
            </a:r>
            <a:r>
              <a:rPr lang="en-US" altLang="ko-KR" dirty="0"/>
              <a:t>·</a:t>
            </a:r>
            <a:r>
              <a:rPr lang="ko-KR" altLang="en-US" dirty="0"/>
              <a:t>육체적 노동을 최소화하거나 대체함으로써 업무 효율성을 크게 높일 수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아마존</a:t>
            </a:r>
            <a:r>
              <a:rPr lang="en-US" altLang="ko-KR" dirty="0"/>
              <a:t>(Amazon)</a:t>
            </a:r>
            <a:r>
              <a:rPr lang="ko-KR" altLang="en-US" dirty="0"/>
              <a:t> ‘</a:t>
            </a:r>
            <a:r>
              <a:rPr lang="ko-KR" altLang="en-US" dirty="0" err="1"/>
              <a:t>키바</a:t>
            </a:r>
            <a:r>
              <a:rPr lang="en-US" altLang="ko-KR" dirty="0"/>
              <a:t>(Kiva)’</a:t>
            </a:r>
            <a:r>
              <a:rPr lang="ko-KR" altLang="en-US" dirty="0"/>
              <a:t> 로봇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6184A-CA70-4B53-8E19-1023E37F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17" y="3104108"/>
            <a:ext cx="7376444" cy="23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0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chemeClr val="tx2"/>
                </a:solidFill>
              </a:rPr>
              <a:t>노동대체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로봇 바리스타가 등장하면 향후 카페의 노동력을 대체할 것으로 예측됨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EFE8B-A9E6-4151-82BA-F83DA4414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11" y="2757424"/>
            <a:ext cx="7844764" cy="25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2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자동화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대표적인 </a:t>
            </a:r>
            <a:r>
              <a:rPr lang="en-US" altLang="ko-KR" dirty="0"/>
              <a:t>RPA </a:t>
            </a:r>
            <a:r>
              <a:rPr lang="ko-KR" altLang="en-US" dirty="0"/>
              <a:t>서비스 </a:t>
            </a:r>
            <a:r>
              <a:rPr lang="en-US" altLang="ko-KR" dirty="0"/>
              <a:t>: </a:t>
            </a:r>
            <a:r>
              <a:rPr lang="ko-KR" altLang="en-US" dirty="0"/>
              <a:t>보험금 청구 심사 시스템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보험심사 업무가 인공지능으로 자동화되면서 사람은 단순하고 반복적인 업무에서 해방되었고</a:t>
            </a:r>
            <a:r>
              <a:rPr lang="en-US" altLang="ko-KR" dirty="0"/>
              <a:t>, </a:t>
            </a:r>
            <a:r>
              <a:rPr lang="ko-KR" altLang="en-US" dirty="0"/>
              <a:t>심사 업무는 빠르고 효율적으로 변화됨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08594F-539A-46B3-ADAC-CA8F66EF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40" y="3429000"/>
            <a:ext cx="6465665" cy="26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76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자동화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en-US" altLang="ko-KR" sz="1600" b="1" dirty="0"/>
              <a:t>RPA(Robotic Process Automation)</a:t>
            </a:r>
            <a:r>
              <a:rPr lang="ko-KR" altLang="en-US" sz="1600" dirty="0"/>
              <a:t>는 사람이 수행하던 규칙적이고 반복적인 업무 프로세스에 소프트웨어 로봇을 적용하여 자동화하는 것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저렴한 비용으로 빠르고 정확하게 업무를 수행하는 디지털 노동을 의미</a:t>
            </a:r>
            <a:endParaRPr lang="en-US" altLang="ko-KR" sz="1600" dirty="0"/>
          </a:p>
          <a:p>
            <a:pPr lvl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</a:pPr>
            <a:r>
              <a:rPr lang="ko-KR" altLang="en-US" sz="1600" dirty="0"/>
              <a:t>사람 </a:t>
            </a:r>
            <a:r>
              <a:rPr lang="en-US" altLang="ko-KR" sz="1600" dirty="0"/>
              <a:t>70</a:t>
            </a:r>
            <a:r>
              <a:rPr lang="ko-KR" altLang="en-US" sz="1600" dirty="0"/>
              <a:t>명이 투입되어 </a:t>
            </a:r>
            <a:r>
              <a:rPr lang="en-US" altLang="ko-KR" sz="1600" dirty="0"/>
              <a:t>15,628</a:t>
            </a:r>
            <a:r>
              <a:rPr lang="ko-KR" altLang="en-US" sz="1600" dirty="0"/>
              <a:t>시간 동안 진행되던 업무가 인공지능이 접목된 </a:t>
            </a:r>
            <a:r>
              <a:rPr lang="en-US" altLang="ko-KR" sz="1600" dirty="0"/>
              <a:t>RPA 1</a:t>
            </a:r>
            <a:r>
              <a:rPr lang="ko-KR" altLang="en-US" sz="1600" dirty="0"/>
              <a:t>대로 대체 가능</a:t>
            </a:r>
            <a:endParaRPr lang="en-US" altLang="ko-KR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52D398-1698-4A8A-B007-2DB3FFA8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91" y="3894476"/>
            <a:ext cx="4514484" cy="23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 </a:t>
            </a:r>
            <a:r>
              <a:rPr lang="ko-KR" altLang="en-US" dirty="0"/>
              <a:t>인공지능의 라이프사이클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863CB9-8410-4D9A-8AEB-CC540CCA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089" y="1834875"/>
            <a:ext cx="6763181" cy="43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1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895350" lvl="2" indent="-447675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</a:pPr>
            <a:r>
              <a:rPr lang="ko-KR" altLang="en-US" sz="2000" b="1" dirty="0">
                <a:solidFill>
                  <a:srgbClr val="002060"/>
                </a:solidFill>
              </a:rPr>
              <a:t>자동화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협동로봇을 이용하면 제조 공정의 대부분을 자동화할 수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이를 통해 사람은 위험한 작업환경에서 해방될 수 있으며</a:t>
            </a:r>
            <a:r>
              <a:rPr lang="en-US" altLang="ko-KR" dirty="0"/>
              <a:t>, </a:t>
            </a:r>
            <a:r>
              <a:rPr lang="ko-KR" altLang="en-US" dirty="0"/>
              <a:t>기업은 높은 생산성을 기대할 수 있음</a:t>
            </a: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82959-C5AC-46EB-90AD-AAFDAE4A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30" y="3055731"/>
            <a:ext cx="5053184" cy="26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35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순기능</a:t>
            </a:r>
            <a:endParaRPr lang="en-US" altLang="ko-KR" sz="2400" dirty="0"/>
          </a:p>
          <a:p>
            <a:pPr marL="895350" lvl="2" indent="-447675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개인 능력 격차 완화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인공지능은 다년간의 경험과 깊이 있는 지식을 보유한 전문가만이 할 수 있었던 업무를 비전문가도 쉽게 수행할 수 있도록 </a:t>
            </a:r>
            <a:r>
              <a:rPr lang="ko-KR" altLang="en-US" dirty="0" err="1"/>
              <a:t>도와줌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빅데이터 기술이 접목된 </a:t>
            </a:r>
            <a:r>
              <a:rPr lang="ko-KR" altLang="en-US" b="1" dirty="0" err="1"/>
              <a:t>로보</a:t>
            </a:r>
            <a:r>
              <a:rPr lang="ko-KR" altLang="en-US" b="1" dirty="0"/>
              <a:t> </a:t>
            </a:r>
            <a:r>
              <a:rPr lang="ko-KR" altLang="en-US" b="1" dirty="0" err="1"/>
              <a:t>어드바이저</a:t>
            </a:r>
            <a:r>
              <a:rPr lang="en-US" altLang="ko-KR" b="1" dirty="0"/>
              <a:t>(Robo-advisor)</a:t>
            </a:r>
            <a:r>
              <a:rPr lang="ko-KR" altLang="en-US" dirty="0"/>
              <a:t>를 이용하면 투자전문가가 아니더라도 고객에게 최적화된 투자자문 서비스를 제공할 수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0B5C5-A570-4878-ACEE-A9B124D0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36" y="3852940"/>
            <a:ext cx="74580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5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274"/>
            <a:ext cx="7019020" cy="53373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400" dirty="0"/>
              <a:t>인공지능의 역기능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/>
            </a:pPr>
            <a:r>
              <a:rPr lang="ko-KR" altLang="en-US" sz="2000" b="1" dirty="0">
                <a:solidFill>
                  <a:srgbClr val="002060"/>
                </a:solidFill>
              </a:rPr>
              <a:t>멍청한 </a:t>
            </a:r>
            <a:r>
              <a:rPr lang="en-US" altLang="ko-KR" sz="2000" b="1" dirty="0">
                <a:solidFill>
                  <a:srgbClr val="002060"/>
                </a:solidFill>
              </a:rPr>
              <a:t>AI(Dumb AI)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인공지능에 악의적인 정보를 제공하면 잘못된 판단을 하거나 관점이 편향될 수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MS</a:t>
            </a:r>
            <a:r>
              <a:rPr lang="ko-KR" altLang="en-US" dirty="0"/>
              <a:t>의 인공지능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ko-KR" altLang="en-US" b="1" dirty="0"/>
              <a:t>테이</a:t>
            </a:r>
            <a:r>
              <a:rPr lang="en-US" altLang="ko-KR" b="1" dirty="0"/>
              <a:t>(Tay)</a:t>
            </a:r>
            <a:r>
              <a:rPr lang="ko-KR" altLang="en-US" dirty="0"/>
              <a:t>에게 일부 이용자들이 악의적인 정보를 제공하자</a:t>
            </a:r>
            <a:r>
              <a:rPr lang="en-US" altLang="ko-KR" dirty="0"/>
              <a:t>, </a:t>
            </a:r>
            <a:r>
              <a:rPr lang="ko-KR" altLang="en-US" dirty="0"/>
              <a:t>이를 학습한 </a:t>
            </a:r>
            <a:r>
              <a:rPr lang="ko-KR" altLang="en-US" dirty="0" err="1"/>
              <a:t>테이가</a:t>
            </a:r>
            <a:r>
              <a:rPr lang="ko-KR" altLang="en-US" dirty="0"/>
              <a:t> 인종차별적 발언과 욕설을 쏟아낸 사례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B36480-E930-45ED-BEED-BC931334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524" y="1328154"/>
            <a:ext cx="3161333" cy="47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3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역기능</a:t>
            </a:r>
            <a:endParaRPr lang="en-US" altLang="ko-KR" sz="2400" dirty="0"/>
          </a:p>
          <a:p>
            <a:pPr marL="895350" lvl="2" indent="-447675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2"/>
              <a:tabLst>
                <a:tab pos="720725" algn="l"/>
              </a:tabLst>
            </a:pPr>
            <a:r>
              <a:rPr lang="ko-KR" altLang="en-US" sz="2000" b="1" dirty="0">
                <a:solidFill>
                  <a:srgbClr val="002060"/>
                </a:solidFill>
              </a:rPr>
              <a:t>법적</a:t>
            </a:r>
            <a:r>
              <a:rPr lang="en-US" altLang="ko-KR" sz="2000" b="1" dirty="0">
                <a:solidFill>
                  <a:srgbClr val="002060"/>
                </a:solidFill>
              </a:rPr>
              <a:t>· </a:t>
            </a:r>
            <a:r>
              <a:rPr lang="ko-KR" altLang="en-US" sz="2000" b="1" dirty="0">
                <a:solidFill>
                  <a:srgbClr val="002060"/>
                </a:solidFill>
              </a:rPr>
              <a:t>윤리적 책임 소재 문제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인공지능은 현행법상 법적 권리나 의무의 주체인 사람</a:t>
            </a:r>
            <a:r>
              <a:rPr lang="en-US" altLang="ko-KR" dirty="0"/>
              <a:t>(</a:t>
            </a:r>
            <a:r>
              <a:rPr lang="ko-KR" altLang="en-US" dirty="0"/>
              <a:t>법인</a:t>
            </a:r>
            <a:r>
              <a:rPr lang="en-US" altLang="ko-KR" dirty="0"/>
              <a:t>)</a:t>
            </a:r>
            <a:r>
              <a:rPr lang="ko-KR" altLang="en-US" dirty="0"/>
              <a:t>이 아니므로 법적 책임을 물을 수 없음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자율주행차가 사고를 낸 경우</a:t>
            </a:r>
            <a:r>
              <a:rPr lang="en-US" altLang="ko-KR" dirty="0"/>
              <a:t>,</a:t>
            </a:r>
            <a:r>
              <a:rPr lang="ko-KR" altLang="en-US" dirty="0"/>
              <a:t> 배상책임과 처벌 문제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인공지능에 의한 질병검진과 로봇수술 허용 여부 등</a:t>
            </a:r>
            <a:endParaRPr lang="en-US" altLang="ko-KR" dirty="0"/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2133E0-70DD-4414-AE2F-68ADF626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19" y="3519040"/>
            <a:ext cx="7012361" cy="22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69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역기능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3"/>
            </a:pPr>
            <a:r>
              <a:rPr lang="ko-KR" altLang="en-US" sz="2000" b="1" dirty="0">
                <a:solidFill>
                  <a:srgbClr val="002060"/>
                </a:solidFill>
              </a:rPr>
              <a:t>빈부격차 심화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인공지능이 인간의 일자리를 대체함으로써 인간의 생계 위협 가능성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인공지능 활성화로 새로운 직업이 창출되기도 하지만</a:t>
            </a:r>
            <a:r>
              <a:rPr lang="en-US" altLang="ko-KR" dirty="0"/>
              <a:t>, </a:t>
            </a:r>
            <a:r>
              <a:rPr lang="ko-KR" altLang="en-US" dirty="0"/>
              <a:t>새로운 기술을 습득하고 활용하는 데에는 많은 시간 필요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시간적</a:t>
            </a:r>
            <a:r>
              <a:rPr lang="en-US" altLang="ko-KR" dirty="0"/>
              <a:t>, </a:t>
            </a:r>
            <a:r>
              <a:rPr lang="ko-KR" altLang="en-US" dirty="0"/>
              <a:t>기술 습득상의 제약으로 인해 배움에서 소외된 사람들은 경제적 어려움을 겪을 수 있음</a:t>
            </a:r>
            <a:endParaRPr lang="en-US" altLang="ko-KR" sz="18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5550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역기능</a:t>
            </a:r>
            <a:endParaRPr lang="en-US" altLang="ko-KR" sz="2400" dirty="0"/>
          </a:p>
          <a:p>
            <a:pPr marL="904875" lvl="2" indent="-457200">
              <a:lnSpc>
                <a:spcPct val="150000"/>
              </a:lnSpc>
              <a:buClr>
                <a:srgbClr val="3C479D"/>
              </a:buClr>
              <a:buFont typeface="+mj-lt"/>
              <a:buAutoNum type="arabicParenR" startAt="4"/>
            </a:pPr>
            <a:r>
              <a:rPr lang="ko-KR" altLang="en-US" sz="2000" b="1" dirty="0">
                <a:solidFill>
                  <a:srgbClr val="002060"/>
                </a:solidFill>
              </a:rPr>
              <a:t>예측 불가능한 </a:t>
            </a:r>
            <a:r>
              <a:rPr lang="en-US" altLang="ko-KR" sz="2000" b="1" dirty="0">
                <a:solidFill>
                  <a:srgbClr val="002060"/>
                </a:solidFill>
              </a:rPr>
              <a:t>AI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학습되지 않았거나 추론을 할 수 없는 상황이 발생할 경우</a:t>
            </a:r>
            <a:r>
              <a:rPr lang="en-US" altLang="ko-KR" dirty="0"/>
              <a:t>, </a:t>
            </a:r>
            <a:r>
              <a:rPr lang="ko-KR" altLang="en-US" dirty="0"/>
              <a:t>인공지능은 평소와 달리 엉뚱한 결과를 내놓을 수 있음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바둑기사 </a:t>
            </a:r>
            <a:r>
              <a:rPr lang="ko-KR" altLang="en-US" dirty="0" err="1"/>
              <a:t>이세돌이</a:t>
            </a:r>
            <a:r>
              <a:rPr lang="ko-KR" altLang="en-US" dirty="0"/>
              <a:t> </a:t>
            </a:r>
            <a:r>
              <a:rPr lang="ko-KR" altLang="en-US" dirty="0" err="1"/>
              <a:t>알파고</a:t>
            </a:r>
            <a:r>
              <a:rPr lang="en-US" altLang="ko-KR" dirty="0"/>
              <a:t>(AlphaGo)</a:t>
            </a:r>
            <a:r>
              <a:rPr lang="ko-KR" altLang="en-US" dirty="0"/>
              <a:t>와의 대국에서 상대</a:t>
            </a:r>
            <a:r>
              <a:rPr lang="en-US" altLang="ko-KR" dirty="0"/>
              <a:t>(</a:t>
            </a:r>
            <a:r>
              <a:rPr lang="ko-KR" altLang="en-US" dirty="0" err="1"/>
              <a:t>알파고</a:t>
            </a:r>
            <a:r>
              <a:rPr lang="en-US" altLang="ko-KR" dirty="0"/>
              <a:t>)</a:t>
            </a:r>
            <a:r>
              <a:rPr lang="ko-KR" altLang="en-US" dirty="0"/>
              <a:t>가 유리한 곳에 수를 두자 알파고가 실수를 연발하기 시작한 것</a:t>
            </a:r>
            <a:r>
              <a:rPr lang="en-US" altLang="ko-KR" dirty="0"/>
              <a:t>(</a:t>
            </a:r>
            <a:r>
              <a:rPr lang="ko-KR" altLang="en-US" dirty="0"/>
              <a:t>알파고는 새로운 변수에 대응하지 못하는 기술적인 한계를 드러냄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  <a:buClr>
                <a:srgbClr val="3C479D"/>
              </a:buClr>
            </a:pPr>
            <a:endParaRPr lang="en-US" altLang="ko-KR" sz="18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63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장단점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D89FB8-DFF7-4190-A4A7-924C0A50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18" y="1977823"/>
            <a:ext cx="9620232" cy="29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7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기능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 모르고 살아가기</a:t>
            </a:r>
            <a:endParaRPr lang="en-US" altLang="ko-KR" sz="2400" dirty="0"/>
          </a:p>
          <a:p>
            <a:pPr lvl="1" fontAlgn="base"/>
            <a:r>
              <a:rPr lang="ko-KR" altLang="en-US" sz="1800" dirty="0"/>
              <a:t>인공지능을 전혀 모르는 사람을 ‘</a:t>
            </a:r>
            <a:r>
              <a:rPr lang="ko-KR" altLang="en-US" sz="1800" dirty="0" err="1"/>
              <a:t>인맹’이라</a:t>
            </a:r>
            <a:r>
              <a:rPr lang="ko-KR" altLang="en-US" sz="1800" dirty="0"/>
              <a:t> 칭함</a:t>
            </a:r>
          </a:p>
          <a:p>
            <a:pPr lvl="1" fontAlgn="base"/>
            <a:r>
              <a:rPr lang="ko-KR" altLang="en-US" sz="1800" dirty="0"/>
              <a:t>인공지능을 몰라도 기초적인 생활에는 별 지장 없음</a:t>
            </a:r>
          </a:p>
          <a:p>
            <a:pPr lvl="1" fontAlgn="base"/>
            <a:r>
              <a:rPr lang="ko-KR" altLang="en-US" sz="1800" dirty="0"/>
              <a:t>경쟁 사회에서 인공지능을 모르면 대화 참여 어려움 </a:t>
            </a:r>
          </a:p>
          <a:p>
            <a:pPr lvl="1" fontAlgn="base"/>
            <a:r>
              <a:rPr lang="ko-KR" altLang="en-US" sz="1800" dirty="0"/>
              <a:t>인공지능은 </a:t>
            </a:r>
            <a:r>
              <a:rPr lang="en-US" altLang="ko-KR" sz="1800" dirty="0"/>
              <a:t>4</a:t>
            </a:r>
            <a:r>
              <a:rPr lang="ko-KR" altLang="en-US" sz="1800" dirty="0"/>
              <a:t>차 산업혁명의 핵심 기술이므로 필요함</a:t>
            </a:r>
          </a:p>
          <a:p>
            <a:pPr lvl="1" fontAlgn="base"/>
            <a:r>
              <a:rPr lang="ko-KR" altLang="en-US" sz="1800" dirty="0"/>
              <a:t>일반인은 기본 지식과 기술을 이해하여 자기 업무에 적용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085F4C-C85C-49FB-A41D-B21173FB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232" y="4017567"/>
            <a:ext cx="1521911" cy="15855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C8D536-2BF6-4958-9CAE-F159BC0AB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364" y="3558298"/>
            <a:ext cx="3971630" cy="24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연대기</a:t>
            </a:r>
            <a:endParaRPr lang="en-US" altLang="ko-KR" dirty="0">
              <a:solidFill>
                <a:srgbClr val="800000"/>
              </a:solidFill>
            </a:endParaRPr>
          </a:p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기능</a:t>
            </a:r>
            <a:endParaRPr lang="en-US" altLang="ko-KR" dirty="0">
              <a:solidFill>
                <a:srgbClr val="800000"/>
              </a:solidFill>
            </a:endParaRPr>
          </a:p>
          <a:p>
            <a:pPr fontAlgn="base" latinLnBrk="0"/>
            <a:r>
              <a:rPr lang="ko-KR" altLang="en-US" dirty="0">
                <a:solidFill>
                  <a:srgbClr val="FF0000"/>
                </a:solidFill>
              </a:rPr>
              <a:t>인공지능의 분류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도전</a:t>
            </a:r>
            <a:endParaRPr lang="en-US" altLang="ko-KR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69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연대기</a:t>
            </a:r>
            <a:endParaRPr lang="en-US" altLang="ko-KR" dirty="0">
              <a:solidFill>
                <a:srgbClr val="800000"/>
              </a:solidFill>
            </a:endParaRPr>
          </a:p>
          <a:p>
            <a:pPr fontAlgn="base" latinLnBrk="0"/>
            <a:r>
              <a:rPr lang="ko-KR" altLang="en-US" dirty="0">
                <a:solidFill>
                  <a:srgbClr val="800000"/>
                </a:solidFill>
              </a:rPr>
              <a:t>인공지능의 기능</a:t>
            </a:r>
            <a:endParaRPr lang="en-US" altLang="ko-KR" dirty="0">
              <a:solidFill>
                <a:srgbClr val="800000"/>
              </a:solidFill>
            </a:endParaRPr>
          </a:p>
          <a:p>
            <a:pPr fontAlgn="base" latinLnBrk="0"/>
            <a:r>
              <a:rPr lang="ko-KR" altLang="en-US" dirty="0"/>
              <a:t>인공지능의 분류</a:t>
            </a:r>
            <a:endParaRPr lang="en-US" altLang="ko-KR" dirty="0"/>
          </a:p>
          <a:p>
            <a:pPr fontAlgn="base" latinLnBrk="0"/>
            <a:r>
              <a:rPr lang="ko-KR" altLang="en-US" dirty="0">
                <a:solidFill>
                  <a:srgbClr val="FF0000"/>
                </a:solidFill>
              </a:rPr>
              <a:t>인공지능의 도전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0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 </a:t>
            </a:r>
            <a:r>
              <a:rPr lang="ko-KR" altLang="en-US" dirty="0"/>
              <a:t>인공지능의 라이프사이클</a:t>
            </a:r>
            <a:endParaRPr lang="en-US" altLang="ko-KR" dirty="0"/>
          </a:p>
          <a:p>
            <a:r>
              <a:rPr lang="en-US" altLang="ko-KR" sz="2400" dirty="0"/>
              <a:t>1</a:t>
            </a:r>
            <a:r>
              <a:rPr lang="ko-KR" altLang="en-US" sz="2400" dirty="0"/>
              <a:t>차 태동기 </a:t>
            </a:r>
            <a:r>
              <a:rPr lang="en-US" altLang="ko-KR" sz="2400" dirty="0"/>
              <a:t>: </a:t>
            </a:r>
            <a:r>
              <a:rPr lang="ko-KR" altLang="en-US" sz="2400" dirty="0"/>
              <a:t>인공지능의 시작</a:t>
            </a:r>
            <a:r>
              <a:rPr lang="en-US" altLang="ko-KR" sz="1800" dirty="0"/>
              <a:t>(1950~1956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  <a:endParaRPr lang="en-US" altLang="ko-KR" sz="18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/>
              <a:t>튜링 테스트</a:t>
            </a:r>
            <a:r>
              <a:rPr lang="en-US" altLang="ko-KR" b="1" dirty="0"/>
              <a:t>(Turing Test)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기계가 사람처럼 지능적으로 동작할 수 있는지 판단하는 테스트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b="1" dirty="0" err="1"/>
              <a:t>캡차</a:t>
            </a:r>
            <a:r>
              <a:rPr lang="en-US" altLang="ko-KR" b="1" dirty="0"/>
              <a:t>(CAPTCHA)</a:t>
            </a:r>
          </a:p>
          <a:p>
            <a:pPr lvl="3">
              <a:lnSpc>
                <a:spcPct val="150000"/>
              </a:lnSpc>
              <a:buClr>
                <a:srgbClr val="3C479D"/>
              </a:buClr>
            </a:pPr>
            <a:r>
              <a:rPr lang="en-US" altLang="ko-KR" dirty="0"/>
              <a:t>2000</a:t>
            </a:r>
            <a:r>
              <a:rPr lang="ko-KR" altLang="en-US" dirty="0"/>
              <a:t>년 미국 카네기 멜론 대학교의 연구원들이 사람과 로봇을 구별하기 위해 만든 튜링 테스트로</a:t>
            </a:r>
            <a:r>
              <a:rPr lang="en-US" altLang="ko-KR" dirty="0"/>
              <a:t>, </a:t>
            </a:r>
            <a:r>
              <a:rPr lang="ko-KR" altLang="en-US" dirty="0"/>
              <a:t>로봇은 구별하기 난해한 문자를 제시하여 이를 맞추면 사람으로 인정하는 방식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8AAFC-C5B6-4118-B391-1098473E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02" y="1410907"/>
            <a:ext cx="4006478" cy="23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6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사라지고 있는 직업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인공지능</a:t>
            </a:r>
            <a:r>
              <a:rPr lang="en-US" altLang="ko-KR" sz="1800" dirty="0"/>
              <a:t>, </a:t>
            </a:r>
            <a:r>
              <a:rPr lang="ko-KR" altLang="en-US" sz="1800" dirty="0"/>
              <a:t>로봇기술</a:t>
            </a:r>
            <a:r>
              <a:rPr lang="en-US" altLang="ko-KR" sz="1800" dirty="0"/>
              <a:t>, </a:t>
            </a:r>
            <a:r>
              <a:rPr lang="ko-KR" altLang="en-US" sz="1800" dirty="0"/>
              <a:t>생명과학 같은 </a:t>
            </a:r>
            <a:r>
              <a:rPr lang="en-US" altLang="ko-KR" sz="1800" dirty="0"/>
              <a:t>4</a:t>
            </a:r>
            <a:r>
              <a:rPr lang="ko-KR" altLang="en-US" sz="1800" dirty="0"/>
              <a:t>차 산업혁명 핵심 기술들이 직업의 변화를 주도하면서 기존의 직업이 사라질 것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sz="1800" dirty="0">
              <a:solidFill>
                <a:prstClr val="black"/>
              </a:solidFill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6D2C5-209E-4DE2-B394-103B6BB1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93" y="2606618"/>
            <a:ext cx="4213260" cy="32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9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사라지고 있는 직업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 err="1"/>
              <a:t>위험군</a:t>
            </a:r>
            <a:r>
              <a:rPr lang="ko-KR" altLang="en-US" sz="1800" dirty="0"/>
              <a:t> 노동직이 로봇으로 대체되면 사람들에게 여유 시간이 늘어나 그만큼 새로운 직업이 생겨날 것이라는 주장이 존재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사람들이 일자리를 잃은 상태에서 여가시간을 잘 활용할 수 있냐는 반론에는 명확한 답을 내놓지 못하고 있음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한국고용정보원 분석에 따르면</a:t>
            </a:r>
            <a:endParaRPr lang="en-US" altLang="ko-KR" sz="1800" dirty="0"/>
          </a:p>
          <a:p>
            <a:pPr marL="914400" lvl="3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3C479D"/>
              </a:buClr>
              <a:buSzPct val="96000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반복적인 업무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단순한 일처리를 수행하는 직업이 자동화로 대체될 확률이 높음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914400" lvl="3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300"/>
              </a:spcAft>
              <a:buClr>
                <a:srgbClr val="3C479D"/>
              </a:buClr>
              <a:buSzPct val="96000"/>
              <a:defRPr/>
            </a:pPr>
            <a:r>
              <a:rPr lang="ko-KR" altLang="en-US" sz="1600" dirty="0">
                <a:solidFill>
                  <a:prstClr val="black"/>
                </a:solidFill>
              </a:rPr>
              <a:t>감성에 기초한 예술 관련 직업은 자동화에 의한 대체 확률이 상대적으로 낮다고 보고 있음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1642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사라지고 있는 직업</a:t>
            </a:r>
            <a:endParaRPr lang="en-US" altLang="ko-KR" sz="24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71D772-6AD5-4C16-8A9E-A09E2AA8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97" y="1820525"/>
            <a:ext cx="5852819" cy="39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4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유망직업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3B199B-50E7-40E2-BE44-4BEF9074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356" y="1871745"/>
            <a:ext cx="7821533" cy="24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18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미국의 인공지능 로봇은 대입 자격시험에서 우수한 성적 받음 </a:t>
            </a:r>
          </a:p>
          <a:p>
            <a:pPr fontAlgn="base"/>
            <a:r>
              <a:rPr lang="en-US" altLang="ko-KR" sz="2400" dirty="0"/>
              <a:t>‘</a:t>
            </a:r>
            <a:r>
              <a:rPr lang="ko-KR" altLang="en-US" sz="2400" dirty="0" err="1"/>
              <a:t>도로보쿤’은</a:t>
            </a:r>
            <a:r>
              <a:rPr lang="ko-KR" altLang="en-US" sz="2400" dirty="0"/>
              <a:t> 일본 사립대의 </a:t>
            </a:r>
            <a:r>
              <a:rPr lang="en-US" altLang="ko-KR" sz="2400" dirty="0"/>
              <a:t>80%</a:t>
            </a:r>
            <a:r>
              <a:rPr lang="ko-KR" altLang="en-US" sz="2400" dirty="0"/>
              <a:t>에 합격 가능</a:t>
            </a:r>
          </a:p>
          <a:p>
            <a:pPr lvl="0" fontAlgn="base"/>
            <a:r>
              <a:rPr lang="ko-KR" altLang="en-US" sz="2400" dirty="0" err="1"/>
              <a:t>도로보쿤은</a:t>
            </a:r>
            <a:r>
              <a:rPr lang="ko-KR" altLang="en-US" sz="2400" dirty="0"/>
              <a:t> 독해력 부족으로 일본 </a:t>
            </a:r>
            <a:r>
              <a:rPr lang="ko-KR" altLang="en-US" sz="2400" dirty="0" err="1"/>
              <a:t>동경대</a:t>
            </a:r>
            <a:r>
              <a:rPr lang="ko-KR" altLang="en-US" sz="2400" dirty="0"/>
              <a:t> 입시 </a:t>
            </a:r>
            <a:r>
              <a:rPr lang="en-US" altLang="ko-KR" sz="2400" dirty="0"/>
              <a:t>4</a:t>
            </a:r>
            <a:r>
              <a:rPr lang="ko-KR" altLang="en-US" sz="2400" dirty="0"/>
              <a:t>년 연속 낙방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4F2E9-F51B-4EC6-B38C-0879CFE9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92" y="3003349"/>
            <a:ext cx="3200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0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최근 들어 인공지능 기술은 예술이나 문학 분야 등에도 도전 중</a:t>
            </a:r>
          </a:p>
          <a:p>
            <a:pPr fontAlgn="base"/>
            <a:r>
              <a:rPr lang="ko-KR" altLang="en-US" sz="2400" dirty="0"/>
              <a:t>현재의 인공지능은 다방면에 걸쳐 인간 생활에 활용되고 있음 </a:t>
            </a:r>
          </a:p>
          <a:p>
            <a:pPr fontAlgn="base"/>
            <a:r>
              <a:rPr lang="ko-KR" altLang="en-US" sz="2400" dirty="0"/>
              <a:t>기사 작성</a:t>
            </a:r>
            <a:r>
              <a:rPr lang="en-US" altLang="ko-KR" sz="2400" dirty="0"/>
              <a:t>, </a:t>
            </a:r>
            <a:r>
              <a:rPr lang="ko-KR" altLang="en-US" sz="2400" dirty="0"/>
              <a:t>시와 소설을 쓰고</a:t>
            </a:r>
            <a:r>
              <a:rPr lang="en-US" altLang="ko-KR" sz="2400" dirty="0"/>
              <a:t>, </a:t>
            </a:r>
            <a:r>
              <a:rPr lang="ko-KR" altLang="en-US" sz="2400" dirty="0"/>
              <a:t>작곡하고</a:t>
            </a:r>
            <a:r>
              <a:rPr lang="en-US" altLang="ko-KR" sz="2400" dirty="0"/>
              <a:t>, </a:t>
            </a:r>
            <a:r>
              <a:rPr lang="ko-KR" altLang="en-US" sz="2400" dirty="0"/>
              <a:t>그림을 그리는 단계 </a:t>
            </a:r>
          </a:p>
          <a:p>
            <a:pPr fontAlgn="base"/>
            <a:r>
              <a:rPr lang="ko-KR" altLang="en-US" sz="2400" dirty="0"/>
              <a:t>머지않은 미래에는 예술 장르에 본격적으로 도전 가능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EDD7B-1C15-4CB0-8A8A-F561B9CF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66" y="3211390"/>
            <a:ext cx="80581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95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기사를 작성하는 인공지능</a:t>
            </a:r>
            <a:endParaRPr lang="en-US" altLang="ko-KR" sz="2400" dirty="0"/>
          </a:p>
          <a:p>
            <a:pPr lvl="1" fontAlgn="base"/>
            <a:r>
              <a:rPr lang="ko-KR" altLang="en-US" sz="2000" dirty="0"/>
              <a:t>인공지능 소프트웨어 로봇의 출현으로 기자의 직업이 위협받음 </a:t>
            </a:r>
          </a:p>
          <a:p>
            <a:pPr lvl="1" fontAlgn="base"/>
            <a:r>
              <a:rPr lang="ko-KR" altLang="en-US" sz="2000" dirty="0"/>
              <a:t>포브스 잡지에서 로봇 기자가</a:t>
            </a:r>
            <a:r>
              <a:rPr lang="ko-KR" altLang="en-US" sz="2000" b="1" dirty="0"/>
              <a:t> </a:t>
            </a:r>
            <a:r>
              <a:rPr lang="ko-KR" altLang="en-US" sz="2000" dirty="0"/>
              <a:t>매일 수십 건의 주식시황 기사 작성</a:t>
            </a:r>
          </a:p>
          <a:p>
            <a:pPr lvl="1" fontAlgn="base"/>
            <a:r>
              <a:rPr lang="ko-KR" altLang="en-US" sz="2000" dirty="0"/>
              <a:t>특정 정보의 경우에는 기자가 쓴 기사와 구분이 어려울 정도</a:t>
            </a:r>
          </a:p>
          <a:p>
            <a:pPr lvl="1" fontAlgn="base"/>
            <a:r>
              <a:rPr lang="ko-KR" altLang="en-US" sz="2000" dirty="0"/>
              <a:t>자동차 엔지니어들도 </a:t>
            </a:r>
            <a:r>
              <a:rPr lang="en-US" altLang="ko-KR" sz="2000" dirty="0"/>
              <a:t>AI </a:t>
            </a:r>
            <a:r>
              <a:rPr lang="ko-KR" altLang="en-US" sz="2000" dirty="0"/>
              <a:t>소프트웨어로 정비하거나 수리</a:t>
            </a:r>
          </a:p>
          <a:p>
            <a:pPr lvl="1" fontAlgn="base"/>
            <a:r>
              <a:rPr lang="ko-KR" altLang="en-US" sz="2000" dirty="0"/>
              <a:t>인공지능 소프트웨어가 금융상품도 만들어내고 있음 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7A7245-DB3B-4FCB-AD02-56CC2B20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88" y="3364914"/>
            <a:ext cx="6778654" cy="25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35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기사를 작성하는 인공지능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인공지능이나 로봇이 인간의 일자리를 대체할 수 있다는 사실은 </a:t>
            </a:r>
            <a:r>
              <a:rPr lang="en-US" altLang="ko-KR" sz="1800" dirty="0"/>
              <a:t>4</a:t>
            </a:r>
            <a:r>
              <a:rPr lang="ko-KR" altLang="en-US" sz="1800" dirty="0"/>
              <a:t>차 산업혁명 시대의 두려운 전망 중 하나로 꼽히고 있음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>
                <a:solidFill>
                  <a:prstClr val="black"/>
                </a:solidFill>
              </a:rPr>
              <a:t>로봇기자가 쓴 스포츠 기사</a:t>
            </a:r>
            <a:endParaRPr lang="en-US" altLang="ko-KR" sz="1800" dirty="0">
              <a:solidFill>
                <a:prstClr val="black"/>
              </a:solidFill>
            </a:endParaRP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BA5761-65EB-471E-8778-16BAB0E5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13" y="3060995"/>
            <a:ext cx="3928611" cy="28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5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로봇 기자와 인공지능 저널리스트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TV </a:t>
            </a:r>
            <a:r>
              <a:rPr lang="ko-KR" altLang="en-US" sz="2400" dirty="0"/>
              <a:t>뉴스를 자연스럽게 진행하고 있는 인공지능 저널리스트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1D8D8-F9F3-44E4-A0D6-8FA24D7C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88" y="1629572"/>
            <a:ext cx="5288530" cy="1837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A3C09D-B09F-43B8-B252-4061C28D2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88" y="4408219"/>
            <a:ext cx="3244577" cy="17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13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인공지능이 시를 쓸 수 있을까요</a:t>
            </a:r>
            <a:r>
              <a:rPr lang="en-US" altLang="ko-KR" sz="2400" dirty="0"/>
              <a:t>?</a:t>
            </a:r>
            <a:endParaRPr lang="ko-KR" altLang="en-US" sz="2400" dirty="0"/>
          </a:p>
          <a:p>
            <a:pPr lvl="1" fontAlgn="base"/>
            <a:r>
              <a:rPr lang="ko-KR" altLang="en-US" dirty="0"/>
              <a:t>인공지능이 시를 쓰는 것은 </a:t>
            </a:r>
            <a:r>
              <a:rPr lang="en-US" altLang="ko-KR" dirty="0"/>
              <a:t>1960</a:t>
            </a:r>
            <a:r>
              <a:rPr lang="ko-KR" altLang="en-US" dirty="0"/>
              <a:t>년대부터 시도됨 </a:t>
            </a:r>
          </a:p>
          <a:p>
            <a:pPr lvl="1" fontAlgn="base"/>
            <a:r>
              <a:rPr lang="ko-KR" altLang="en-US" dirty="0"/>
              <a:t>인공지능</a:t>
            </a:r>
            <a:r>
              <a:rPr lang="ko-KR" altLang="en-US" spc="-300" dirty="0"/>
              <a:t> </a:t>
            </a:r>
            <a:r>
              <a:rPr lang="ko-KR" altLang="en-US" dirty="0"/>
              <a:t>컴퓨터가</a:t>
            </a:r>
            <a:r>
              <a:rPr lang="ko-KR" altLang="en-US" spc="-300" dirty="0"/>
              <a:t> </a:t>
            </a:r>
            <a:r>
              <a:rPr lang="ko-KR" altLang="en-US" dirty="0"/>
              <a:t>쓴</a:t>
            </a:r>
            <a:r>
              <a:rPr lang="ko-KR" altLang="en-US" spc="-300" dirty="0"/>
              <a:t> </a:t>
            </a:r>
            <a:r>
              <a:rPr lang="ko-KR" altLang="en-US" dirty="0"/>
              <a:t>시를</a:t>
            </a:r>
            <a:r>
              <a:rPr lang="ko-KR" altLang="en-US" spc="-300" dirty="0"/>
              <a:t> </a:t>
            </a:r>
            <a:r>
              <a:rPr lang="ko-KR" altLang="en-US" dirty="0"/>
              <a:t>‘컴퓨터</a:t>
            </a:r>
            <a:r>
              <a:rPr lang="ko-KR" altLang="en-US" spc="-300" dirty="0"/>
              <a:t> </a:t>
            </a:r>
            <a:r>
              <a:rPr lang="ko-KR" altLang="en-US" dirty="0"/>
              <a:t>시</a:t>
            </a:r>
            <a:r>
              <a:rPr lang="en-US" altLang="ko-KR" dirty="0"/>
              <a:t>(</a:t>
            </a:r>
            <a:r>
              <a:rPr lang="en-US" altLang="ko-KR" dirty="0" err="1"/>
              <a:t>Computo</a:t>
            </a:r>
            <a:r>
              <a:rPr lang="en-US" altLang="ko-KR" dirty="0"/>
              <a:t>-poem)’</a:t>
            </a:r>
            <a:r>
              <a:rPr lang="ko-KR" altLang="en-US" dirty="0"/>
              <a:t>라고</a:t>
            </a:r>
            <a:r>
              <a:rPr lang="ko-KR" altLang="en-US" spc="-300" dirty="0"/>
              <a:t> </a:t>
            </a:r>
            <a:r>
              <a:rPr lang="ko-KR" altLang="en-US" dirty="0"/>
              <a:t>부름</a:t>
            </a:r>
          </a:p>
          <a:p>
            <a:pPr lvl="1" fontAlgn="base"/>
            <a:r>
              <a:rPr lang="en-US" altLang="ko-KR" dirty="0"/>
              <a:t>2</a:t>
            </a:r>
            <a:r>
              <a:rPr lang="ko-KR" altLang="en-US" dirty="0"/>
              <a:t>편의 시 중 어느 것이 인공지능이 썼고</a:t>
            </a:r>
            <a:r>
              <a:rPr lang="en-US" altLang="ko-KR" dirty="0"/>
              <a:t>, </a:t>
            </a:r>
            <a:r>
              <a:rPr lang="ko-KR" altLang="en-US" dirty="0"/>
              <a:t>시인이 쓴 시일까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4F5FF1-DED1-4D70-B4E5-A362D4976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84" y="3005869"/>
            <a:ext cx="58769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1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태동기 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 기반 분석 체계 구성</a:t>
            </a:r>
            <a:r>
              <a:rPr lang="en-US" altLang="ko-KR" sz="1800" dirty="0"/>
              <a:t>(1956~1974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  <a:endParaRPr lang="en-US" altLang="ko-KR" sz="24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인공지능을 컴퓨터 과학의 세부 영역으로 이끈 학자들은 ‘</a:t>
            </a:r>
            <a:r>
              <a:rPr lang="ko-KR" altLang="en-US" sz="1800" dirty="0" err="1"/>
              <a:t>다트머스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컨퍼런스’에</a:t>
            </a:r>
            <a:r>
              <a:rPr lang="ko-KR" altLang="en-US" sz="1800" dirty="0"/>
              <a:t> 참석했던 </a:t>
            </a:r>
            <a:r>
              <a:rPr lang="en-US" altLang="ko-KR" sz="1800" dirty="0"/>
              <a:t>10</a:t>
            </a:r>
            <a:r>
              <a:rPr lang="ko-KR" altLang="en-US" sz="1800" dirty="0"/>
              <a:t>명의 학자들이었음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75D79-EB32-45AF-A9A6-11FDE485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63" y="2458113"/>
            <a:ext cx="6657991" cy="365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2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인공지능이 시를 쓸 수 있을까요</a:t>
            </a:r>
            <a:r>
              <a:rPr lang="en-US" altLang="ko-KR" sz="2400" dirty="0"/>
              <a:t>?</a:t>
            </a:r>
            <a:endParaRPr lang="ko-KR" altLang="en-US" sz="2400" dirty="0"/>
          </a:p>
          <a:p>
            <a:pPr lvl="1" fontAlgn="base"/>
            <a:r>
              <a:rPr lang="ko-KR" altLang="en-US" dirty="0"/>
              <a:t>최근 </a:t>
            </a:r>
            <a:r>
              <a:rPr lang="en-US" altLang="ko-KR" dirty="0"/>
              <a:t>MS</a:t>
            </a:r>
            <a:r>
              <a:rPr lang="ko-KR" altLang="en-US" dirty="0"/>
              <a:t>와 일본의 교토대학이 개발한 시를 짓는 인공지능</a:t>
            </a:r>
          </a:p>
          <a:p>
            <a:pPr lvl="1" fontAlgn="base"/>
            <a:r>
              <a:rPr lang="ko-KR" altLang="en-US" dirty="0"/>
              <a:t>인공지능 시의 수준이 상당히 높음</a:t>
            </a:r>
          </a:p>
          <a:p>
            <a:pPr lvl="1" fontAlgn="base"/>
            <a:r>
              <a:rPr lang="en-US" altLang="ko-KR" dirty="0"/>
              <a:t>2017</a:t>
            </a:r>
            <a:r>
              <a:rPr lang="ko-KR" altLang="en-US" dirty="0"/>
              <a:t>년 중국에서 </a:t>
            </a:r>
            <a:r>
              <a:rPr lang="en-US" altLang="ko-KR" dirty="0"/>
              <a:t>『</a:t>
            </a:r>
            <a:r>
              <a:rPr lang="ko-KR" altLang="en-US" dirty="0"/>
              <a:t>햇살은 유리창을 잃고</a:t>
            </a:r>
            <a:r>
              <a:rPr lang="en-US" altLang="ko-KR" dirty="0"/>
              <a:t>』</a:t>
            </a:r>
            <a:r>
              <a:rPr lang="ko-KR" altLang="en-US" dirty="0"/>
              <a:t>란 인공지능 시집 출간 </a:t>
            </a:r>
          </a:p>
          <a:p>
            <a:pPr lvl="1" fontAlgn="base"/>
            <a:r>
              <a:rPr lang="ko-KR" altLang="en-US" dirty="0"/>
              <a:t>머지않아 우리나라 인공지능 시인이 쓴 시집 출판될 것</a:t>
            </a:r>
            <a:endParaRPr lang="en-US" altLang="ko-KR" dirty="0"/>
          </a:p>
          <a:p>
            <a:pPr lvl="1" fontAlgn="base"/>
            <a:r>
              <a:rPr lang="ko-KR" altLang="en-US" dirty="0"/>
              <a:t>인공지능의 시 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82056-8201-4ED5-8EB4-0ADF318C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726" y="3674150"/>
            <a:ext cx="3995592" cy="21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79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인공지능이 소설을 쓸 수 있을까요</a:t>
            </a:r>
            <a:r>
              <a:rPr lang="en-US" altLang="ko-KR" sz="2400" dirty="0"/>
              <a:t>?</a:t>
            </a:r>
          </a:p>
          <a:p>
            <a:pPr lvl="1" fontAlgn="base"/>
            <a:r>
              <a:rPr lang="ko-KR" altLang="en-US" sz="2000" dirty="0"/>
              <a:t>인공지능이 쓴 소설은 일명 ‘로봇 </a:t>
            </a:r>
            <a:r>
              <a:rPr lang="ko-KR" altLang="en-US" sz="2000" dirty="0" err="1"/>
              <a:t>소설’이라고도</a:t>
            </a:r>
            <a:r>
              <a:rPr lang="ko-KR" altLang="en-US" sz="2000" dirty="0"/>
              <a:t> 불림</a:t>
            </a:r>
          </a:p>
          <a:p>
            <a:pPr lvl="1" fontAlgn="base"/>
            <a:r>
              <a:rPr lang="en-US" altLang="ko-KR" sz="2000" dirty="0"/>
              <a:t>2016</a:t>
            </a:r>
            <a:r>
              <a:rPr lang="ko-KR" altLang="en-US" sz="2000" dirty="0"/>
              <a:t>년 일본의 ‘호시 </a:t>
            </a:r>
            <a:r>
              <a:rPr lang="ko-KR" altLang="en-US" sz="2000" dirty="0" err="1"/>
              <a:t>신이치</a:t>
            </a:r>
            <a:r>
              <a:rPr lang="ko-KR" altLang="en-US" sz="2000" dirty="0"/>
              <a:t> 문학상’ </a:t>
            </a:r>
            <a:r>
              <a:rPr lang="en-US" altLang="ko-KR" sz="2000" dirty="0"/>
              <a:t>1</a:t>
            </a:r>
            <a:r>
              <a:rPr lang="ko-KR" altLang="en-US" sz="2000" dirty="0"/>
              <a:t>차 심사를 통과</a:t>
            </a:r>
          </a:p>
          <a:p>
            <a:pPr lvl="1" fontAlgn="base"/>
            <a:r>
              <a:rPr lang="ko-KR" altLang="en-US" sz="2000" dirty="0"/>
              <a:t>인공지능이 쓴 단편 소설 ‘컴퓨터가 소설을 쓰는 </a:t>
            </a:r>
            <a:r>
              <a:rPr lang="ko-KR" altLang="en-US" sz="2000" dirty="0" err="1"/>
              <a:t>날’이</a:t>
            </a:r>
            <a:r>
              <a:rPr lang="ko-KR" altLang="en-US" sz="2000" dirty="0"/>
              <a:t> 선정됨 </a:t>
            </a:r>
          </a:p>
          <a:p>
            <a:pPr lvl="1" fontAlgn="base"/>
            <a:r>
              <a:rPr lang="ko-KR" altLang="en-US" sz="2000" dirty="0"/>
              <a:t>일본 소설 천여 편과 문장 만드는 방법을 미리 학습</a:t>
            </a:r>
          </a:p>
          <a:p>
            <a:pPr lvl="1" fontAlgn="base"/>
            <a:r>
              <a:rPr lang="en-US" altLang="ko-KR" sz="2000" dirty="0"/>
              <a:t>“</a:t>
            </a:r>
            <a:r>
              <a:rPr lang="ko-KR" altLang="en-US" sz="2000" dirty="0"/>
              <a:t>그날은 구름이 낮게 드리운 잔뜩 찌푸린 날이었다</a:t>
            </a:r>
            <a:r>
              <a:rPr lang="en-US" altLang="ko-KR" sz="2000" dirty="0"/>
              <a:t>.”</a:t>
            </a:r>
            <a:r>
              <a:rPr lang="ko-KR" altLang="en-US" sz="2000" dirty="0"/>
              <a:t>로 시작</a:t>
            </a:r>
            <a:endParaRPr lang="en-US" altLang="ko-KR" sz="2000" dirty="0"/>
          </a:p>
          <a:p>
            <a:pPr lvl="1" fontAlgn="base"/>
            <a:r>
              <a:rPr lang="ko-KR" altLang="en-US" sz="2000" dirty="0"/>
              <a:t>인공지능 소설에 대한 설명</a:t>
            </a:r>
          </a:p>
          <a:p>
            <a:pPr lvl="1"/>
            <a:endParaRPr lang="ko-KR" altLang="en-US" sz="20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F49805-5A5C-494D-B50B-430E0DDB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16" y="3794139"/>
            <a:ext cx="2787686" cy="2103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8B575F-CD83-4CB7-B49C-988B46C2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17" y="3794139"/>
            <a:ext cx="2661958" cy="21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0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문화산업에서 활약하는 인공지능 </a:t>
            </a:r>
            <a:r>
              <a:rPr lang="en-US" altLang="ko-KR" sz="2400" dirty="0"/>
              <a:t>: </a:t>
            </a:r>
            <a:r>
              <a:rPr lang="ko-KR" altLang="en-US" sz="2400" dirty="0"/>
              <a:t>문학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인공지능의 도움을 받은 소설 </a:t>
            </a:r>
            <a:r>
              <a:rPr lang="en-US" altLang="ko-KR" sz="1800" dirty="0"/>
              <a:t>『</a:t>
            </a:r>
            <a:r>
              <a:rPr lang="ko-KR" altLang="en-US" sz="1800" dirty="0" err="1"/>
              <a:t>트루</a:t>
            </a:r>
            <a:r>
              <a:rPr lang="ko-KR" altLang="en-US" sz="1800" dirty="0"/>
              <a:t> 러브</a:t>
            </a:r>
            <a:r>
              <a:rPr lang="en-US" altLang="ko-KR" sz="1800" dirty="0"/>
              <a:t>(True Love)』</a:t>
            </a:r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중국에서는 마이크로소프트와 함께 인공지능 기반의 ‘</a:t>
            </a:r>
            <a:r>
              <a:rPr lang="ko-KR" altLang="en-US" sz="1800" dirty="0" err="1"/>
              <a:t>샤오이스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Xiaoice</a:t>
            </a:r>
            <a:r>
              <a:rPr lang="en-US" altLang="ko-KR" sz="1800" dirty="0"/>
              <a:t>)’</a:t>
            </a:r>
            <a:r>
              <a:rPr lang="ko-KR" altLang="en-US" sz="1800" dirty="0"/>
              <a:t>라는 </a:t>
            </a:r>
            <a:r>
              <a:rPr lang="ko-KR" altLang="en-US" sz="1800" dirty="0" err="1"/>
              <a:t>챗봇</a:t>
            </a:r>
            <a:r>
              <a:rPr lang="ko-KR" altLang="en-US" sz="1800" dirty="0"/>
              <a:t> 시스템을 만들어 시 창작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MIT </a:t>
            </a:r>
            <a:r>
              <a:rPr lang="ko-KR" altLang="en-US" sz="1800" dirty="0"/>
              <a:t>프로그래머들의 ‘</a:t>
            </a:r>
            <a:r>
              <a:rPr lang="ko-KR" altLang="en-US" sz="1800" dirty="0" err="1"/>
              <a:t>셸리</a:t>
            </a:r>
            <a:r>
              <a:rPr lang="en-US" altLang="ko-KR" sz="1800" dirty="0"/>
              <a:t>(Shelley)’</a:t>
            </a:r>
            <a:r>
              <a:rPr lang="ko-KR" altLang="en-US" sz="1800" dirty="0"/>
              <a:t>는</a:t>
            </a:r>
            <a:r>
              <a:rPr lang="en-US" altLang="ko-KR" sz="1800" dirty="0"/>
              <a:t> </a:t>
            </a:r>
            <a:r>
              <a:rPr lang="ko-KR" altLang="en-US" sz="1800" dirty="0"/>
              <a:t>인공지능과 사람이 합작한 사례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공포이야기 창작 시스템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F7664-9796-4AA8-9A36-7B871783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93" y="3942258"/>
            <a:ext cx="3937187" cy="228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9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인공지능이 소설을 쓸 수 있을까요</a:t>
            </a:r>
            <a:r>
              <a:rPr lang="en-US" altLang="ko-KR" sz="2400" dirty="0"/>
              <a:t>?</a:t>
            </a:r>
          </a:p>
          <a:p>
            <a:pPr lvl="1" fontAlgn="base"/>
            <a:r>
              <a:rPr lang="ko-KR" altLang="en-US" sz="1800" dirty="0"/>
              <a:t>인공지능이 상상력과 창의력을 발휘하여 소설 쓰기는 어려움</a:t>
            </a:r>
          </a:p>
          <a:p>
            <a:pPr lvl="1" fontAlgn="base"/>
            <a:r>
              <a:rPr lang="ko-KR" altLang="en-US" sz="1800" dirty="0"/>
              <a:t>다만 의미 있는 단편 소설 작성에 큰 의미 부여 가능</a:t>
            </a:r>
          </a:p>
          <a:p>
            <a:pPr lvl="1" fontAlgn="base"/>
            <a:r>
              <a:rPr lang="ko-KR" altLang="en-US" sz="1800" dirty="0"/>
              <a:t>미국에서는 인공지능이 책을 저술하여 펴낸 경우가 다수 있음</a:t>
            </a:r>
          </a:p>
          <a:p>
            <a:pPr lvl="1" fontAlgn="base"/>
            <a:r>
              <a:rPr lang="ko-KR" altLang="en-US" sz="1800" dirty="0"/>
              <a:t>스스로 이야기까지 만들어내나</a:t>
            </a:r>
            <a:r>
              <a:rPr lang="en-US" altLang="ko-KR" sz="1800" dirty="0"/>
              <a:t>, </a:t>
            </a:r>
            <a:r>
              <a:rPr lang="ko-KR" altLang="en-US" sz="1800" dirty="0"/>
              <a:t>창의적 감성 표현은 아직 어려움</a:t>
            </a:r>
          </a:p>
          <a:p>
            <a:pPr lvl="1" fontAlgn="base"/>
            <a:r>
              <a:rPr lang="ko-KR" altLang="en-US" sz="1800" dirty="0"/>
              <a:t>소설가 김영하씨는 로봇 소설에 대해 한계가 있다고 피력</a:t>
            </a:r>
          </a:p>
          <a:p>
            <a:pPr lvl="1" fontAlgn="base"/>
            <a:r>
              <a:rPr lang="en-US" altLang="ko-KR" sz="1800" dirty="0"/>
              <a:t>“</a:t>
            </a:r>
            <a:r>
              <a:rPr lang="ko-KR" altLang="en-US" sz="1800" dirty="0"/>
              <a:t>소설은 인공지능이 대체하기 어려운 이유가 있다</a:t>
            </a:r>
            <a:r>
              <a:rPr lang="en-US" altLang="ko-KR" sz="1800" dirty="0"/>
              <a:t>.” </a:t>
            </a:r>
            <a:endParaRPr lang="ko-KR" altLang="en-US" sz="1800" dirty="0"/>
          </a:p>
          <a:p>
            <a:pPr lvl="1" fontAlgn="base"/>
            <a:r>
              <a:rPr lang="ko-KR" altLang="en-US" sz="1800" dirty="0"/>
              <a:t>책을 저술하는 인공지능</a:t>
            </a:r>
            <a:endParaRPr lang="ko-KR" altLang="en-US" sz="2000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5BC6EE-EA6B-468B-BE8B-A0CD640E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40" y="3984466"/>
            <a:ext cx="3317865" cy="19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36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인공지능 그림</a:t>
            </a:r>
            <a:endParaRPr lang="en-US" altLang="ko-KR" sz="2400" dirty="0"/>
          </a:p>
          <a:p>
            <a:pPr lvl="1" fontAlgn="base"/>
            <a:r>
              <a:rPr lang="en-US" altLang="ko-KR" sz="1800" dirty="0"/>
              <a:t>2018</a:t>
            </a:r>
            <a:r>
              <a:rPr lang="ko-KR" altLang="en-US" sz="1800" dirty="0"/>
              <a:t>년 경매장에서 인공지능 그림이 약 </a:t>
            </a:r>
            <a:r>
              <a:rPr lang="en-US" altLang="ko-KR" sz="1800" dirty="0"/>
              <a:t>5</a:t>
            </a:r>
            <a:r>
              <a:rPr lang="ko-KR" altLang="en-US" sz="1800" dirty="0"/>
              <a:t>억 원이란 거금에 낙찰 </a:t>
            </a:r>
          </a:p>
          <a:p>
            <a:pPr lvl="1" fontAlgn="base"/>
            <a:r>
              <a:rPr lang="ko-KR" altLang="en-US" sz="1800" dirty="0"/>
              <a:t>프랑스의 인공지능 화가 </a:t>
            </a:r>
            <a:r>
              <a:rPr lang="ko-KR" altLang="en-US" sz="1800" dirty="0" err="1"/>
              <a:t>오비어스</a:t>
            </a:r>
            <a:r>
              <a:rPr lang="en-US" altLang="ko-KR" sz="1800" dirty="0"/>
              <a:t>(Obvious)</a:t>
            </a:r>
            <a:r>
              <a:rPr lang="ko-KR" altLang="en-US" sz="1800" dirty="0"/>
              <a:t>의 ‘</a:t>
            </a:r>
            <a:r>
              <a:rPr lang="ko-KR" altLang="en-US" sz="1800" dirty="0" err="1"/>
              <a:t>에드몽</a:t>
            </a:r>
            <a:r>
              <a:rPr lang="ko-KR" altLang="en-US" sz="1800" dirty="0"/>
              <a:t> 드 </a:t>
            </a:r>
            <a:r>
              <a:rPr lang="ko-KR" altLang="en-US" sz="1800" dirty="0" err="1"/>
              <a:t>벨라미</a:t>
            </a:r>
            <a:r>
              <a:rPr lang="ko-KR" altLang="en-US" sz="1800" dirty="0"/>
              <a:t>’</a:t>
            </a:r>
          </a:p>
          <a:p>
            <a:pPr lvl="1" fontAlgn="base"/>
            <a:r>
              <a:rPr lang="ko-KR" altLang="en-US" sz="1800" dirty="0"/>
              <a:t>서양화 </a:t>
            </a:r>
            <a:r>
              <a:rPr lang="en-US" altLang="ko-KR" sz="1800" dirty="0"/>
              <a:t>1</a:t>
            </a:r>
            <a:r>
              <a:rPr lang="ko-KR" altLang="en-US" sz="1800" dirty="0"/>
              <a:t>만 </a:t>
            </a:r>
            <a:r>
              <a:rPr lang="en-US" altLang="ko-KR" sz="1800" dirty="0"/>
              <a:t>5,000</a:t>
            </a:r>
            <a:r>
              <a:rPr lang="ko-KR" altLang="en-US" sz="1800" dirty="0"/>
              <a:t>여 작품을 분석해 학습한 뒤 규칙을 찾아냄 </a:t>
            </a:r>
          </a:p>
          <a:p>
            <a:pPr lvl="1" fontAlgn="base"/>
            <a:r>
              <a:rPr lang="ko-KR" altLang="en-US" sz="1800" dirty="0"/>
              <a:t>그림에는 화가의 서명 대신 작품 생성 알고리즘이 적혀 있음</a:t>
            </a:r>
            <a:endParaRPr lang="en-US" altLang="ko-KR" sz="1800" dirty="0"/>
          </a:p>
          <a:p>
            <a:pPr lvl="1" fontAlgn="base"/>
            <a:r>
              <a:rPr lang="ko-KR" altLang="en-US" sz="1800" dirty="0" err="1"/>
              <a:t>에드몽</a:t>
            </a:r>
            <a:r>
              <a:rPr lang="ko-KR" altLang="en-US" sz="1800" dirty="0"/>
              <a:t> 드 </a:t>
            </a:r>
            <a:r>
              <a:rPr lang="ko-KR" altLang="en-US" sz="1800" dirty="0" err="1"/>
              <a:t>벨라미</a:t>
            </a:r>
            <a:endParaRPr lang="ko-KR" altLang="en-US" sz="1800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BDA67-1045-4D8D-8F4D-C0A0BF48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32" y="3319125"/>
            <a:ext cx="2560952" cy="25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6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인공지능 그림</a:t>
            </a:r>
            <a:endParaRPr lang="en-US" altLang="ko-KR" sz="2400" dirty="0"/>
          </a:p>
          <a:p>
            <a:pPr lvl="1" fontAlgn="base"/>
            <a:r>
              <a:rPr lang="ko-KR" altLang="en-US" sz="1800" dirty="0"/>
              <a:t>앞으로 인공지능은 예술 창작 관련 영역에서도 큰 역할을 할 것</a:t>
            </a:r>
          </a:p>
          <a:p>
            <a:pPr lvl="1" fontAlgn="base"/>
            <a:r>
              <a:rPr lang="ko-KR" altLang="en-US" sz="1800" dirty="0"/>
              <a:t>트위터에서 ‘</a:t>
            </a:r>
            <a:r>
              <a:rPr lang="ko-KR" altLang="en-US" sz="1800" dirty="0" err="1"/>
              <a:t>딥포저</a:t>
            </a:r>
            <a:r>
              <a:rPr lang="en-US" altLang="ko-KR" sz="1800" dirty="0"/>
              <a:t>(Deep Forger)’</a:t>
            </a:r>
            <a:r>
              <a:rPr lang="ko-KR" altLang="en-US" sz="1800" dirty="0"/>
              <a:t>란 인공지능 그림 프로그램 개발 </a:t>
            </a:r>
          </a:p>
          <a:p>
            <a:pPr lvl="1" fontAlgn="base"/>
            <a:r>
              <a:rPr lang="ko-KR" altLang="en-US" sz="1800" dirty="0"/>
              <a:t>왼쪽 그림은 ‘</a:t>
            </a:r>
            <a:r>
              <a:rPr lang="ko-KR" altLang="en-US" sz="1800" dirty="0" err="1"/>
              <a:t>구피’를</a:t>
            </a:r>
            <a:r>
              <a:rPr lang="ko-KR" altLang="en-US" sz="1800" dirty="0"/>
              <a:t> 고흐 작품의 화풍으로 바꾼 그림</a:t>
            </a:r>
          </a:p>
          <a:p>
            <a:pPr lvl="1" fontAlgn="base"/>
            <a:r>
              <a:rPr lang="ko-KR" altLang="en-US" sz="1800" dirty="0"/>
              <a:t>사용자가 트위터에서 </a:t>
            </a:r>
            <a:r>
              <a:rPr lang="en-US" altLang="ko-KR" sz="1800" dirty="0"/>
              <a:t>@</a:t>
            </a:r>
            <a:r>
              <a:rPr lang="en-US" altLang="ko-KR" sz="1800" dirty="0" err="1"/>
              <a:t>DeepForger</a:t>
            </a:r>
            <a:r>
              <a:rPr lang="ko-KR" altLang="en-US" sz="1800" dirty="0"/>
              <a:t>에 사진을 보냄 </a:t>
            </a:r>
          </a:p>
          <a:p>
            <a:pPr lvl="1" fontAlgn="base"/>
            <a:r>
              <a:rPr lang="ko-KR" altLang="en-US" sz="1800" dirty="0"/>
              <a:t>유명 화가의 화풍으로 질감을 변형시켜 주는 서비스 제공</a:t>
            </a:r>
            <a:endParaRPr lang="en-US" altLang="ko-KR" sz="1800" dirty="0"/>
          </a:p>
          <a:p>
            <a:pPr lvl="1" fontAlgn="base"/>
            <a:r>
              <a:rPr lang="ko-KR" altLang="en-US" sz="1800" dirty="0" err="1"/>
              <a:t>딥포저</a:t>
            </a:r>
            <a:r>
              <a:rPr lang="en-US" altLang="ko-KR" sz="1800" dirty="0"/>
              <a:t>(Deep Forger)</a:t>
            </a:r>
            <a:r>
              <a:rPr lang="ko-KR" altLang="en-US" sz="1800" dirty="0"/>
              <a:t>를 적용한 그림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777FD3-EEED-4F39-BFD5-BAF93ABFD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84" y="3550024"/>
            <a:ext cx="3576263" cy="24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9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인공지능 그림</a:t>
            </a:r>
            <a:endParaRPr lang="en-US" altLang="ko-KR" sz="24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</a:t>
            </a:r>
            <a:r>
              <a:rPr lang="ko-KR" altLang="en-US" sz="1800" dirty="0"/>
              <a:t>아론</a:t>
            </a:r>
            <a:r>
              <a:rPr lang="en-US" altLang="ko-KR" sz="1800" dirty="0"/>
              <a:t>(AARON)’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사물과 인간의 신체 구조에 관한 정보를 </a:t>
            </a:r>
            <a:r>
              <a:rPr lang="ko-KR" altLang="en-US" sz="1800" dirty="0" err="1"/>
              <a:t>입력받으면</a:t>
            </a:r>
            <a:r>
              <a:rPr lang="ko-KR" altLang="en-US" sz="1800" dirty="0"/>
              <a:t> 이를 </a:t>
            </a:r>
            <a:r>
              <a:rPr lang="ko-KR" altLang="en-US" sz="1800" dirty="0" err="1"/>
              <a:t>바탕으</a:t>
            </a:r>
            <a:r>
              <a:rPr lang="ko-KR" altLang="en-US" sz="1800" dirty="0"/>
              <a:t> 로 창조적인 컬러와 형상을 선택하여 </a:t>
            </a:r>
            <a:r>
              <a:rPr lang="ko-KR" altLang="en-US" sz="1800" dirty="0" err="1"/>
              <a:t>펜드로잉</a:t>
            </a:r>
            <a:r>
              <a:rPr lang="ko-KR" altLang="en-US" sz="1800" dirty="0"/>
              <a:t> 작품 완성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‘더 넥스트 렘브란트</a:t>
            </a:r>
            <a:r>
              <a:rPr lang="en-US" altLang="ko-KR" sz="1800" dirty="0"/>
              <a:t>(The Next Rembrandt) : MS</a:t>
            </a:r>
            <a:r>
              <a:rPr lang="ko-KR" altLang="en-US" sz="1800" dirty="0"/>
              <a:t>와 렘브란트 미술관</a:t>
            </a:r>
            <a:r>
              <a:rPr lang="en-US" altLang="ko-KR" sz="1800" dirty="0"/>
              <a:t>, </a:t>
            </a:r>
            <a:r>
              <a:rPr lang="ko-KR" altLang="en-US" sz="1800" dirty="0"/>
              <a:t>네덜란드 과학자들이 만든 시스템으로</a:t>
            </a:r>
            <a:r>
              <a:rPr lang="en-US" altLang="ko-KR" sz="1800" dirty="0"/>
              <a:t>, </a:t>
            </a:r>
            <a:r>
              <a:rPr lang="ko-KR" altLang="en-US" sz="1800" dirty="0"/>
              <a:t>렘브란트 그림을 분석하여 그림</a:t>
            </a:r>
            <a:endParaRPr lang="en-US" altLang="ko-KR" sz="1800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ECF1C3-6054-45B1-9FDE-031FAA100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0" y="3591982"/>
            <a:ext cx="4581115" cy="26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6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인공지능 그림</a:t>
            </a:r>
            <a:endParaRPr lang="en-US" altLang="ko-KR" sz="2400" dirty="0"/>
          </a:p>
          <a:p>
            <a:pPr lvl="1" fontAlgn="base"/>
            <a:r>
              <a:rPr lang="ko-KR" altLang="en-US" sz="1800" dirty="0"/>
              <a:t>‘</a:t>
            </a:r>
            <a:r>
              <a:rPr lang="ko-KR" altLang="en-US" sz="1800" dirty="0" err="1"/>
              <a:t>딥드림</a:t>
            </a:r>
            <a:r>
              <a:rPr lang="en-US" altLang="ko-KR" sz="1800" dirty="0"/>
              <a:t>(Deep Dream) </a:t>
            </a:r>
            <a:r>
              <a:rPr lang="ko-KR" altLang="en-US" sz="1800" dirty="0"/>
              <a:t>프로젝트’ </a:t>
            </a:r>
            <a:r>
              <a:rPr lang="en-US" altLang="ko-KR" sz="1800" dirty="0"/>
              <a:t>: </a:t>
            </a:r>
            <a:r>
              <a:rPr lang="ko-KR" altLang="en-US" sz="1800" dirty="0"/>
              <a:t>구글에서 만든 시스템으로 뉴런을 통해 사물을 인식하는 방식을 모방한 인공신경망을 기반으로 한 </a:t>
            </a:r>
            <a:r>
              <a:rPr lang="ko-KR" altLang="en-US" sz="1800" dirty="0" err="1"/>
              <a:t>딥러닝</a:t>
            </a:r>
            <a:r>
              <a:rPr lang="ko-KR" altLang="en-US" sz="1800" dirty="0"/>
              <a:t> 학습방식을 이용</a:t>
            </a:r>
            <a:r>
              <a:rPr lang="en-US" altLang="ko-KR" sz="1800" dirty="0"/>
              <a:t>. </a:t>
            </a:r>
            <a:r>
              <a:rPr lang="ko-KR" altLang="en-US" sz="1800" dirty="0"/>
              <a:t>기존에 학습한 회화데이터를 기반으로 고흐 작품을 모사하는 훈련을 받음</a:t>
            </a:r>
            <a:endParaRPr lang="en-US" altLang="ko-KR" sz="1800" dirty="0"/>
          </a:p>
          <a:p>
            <a:pPr lvl="1" fontAlgn="base"/>
            <a:r>
              <a:rPr lang="ko-KR" altLang="en-US" sz="1800" dirty="0"/>
              <a:t>왼쪽 위의 이미지를 아래의 이미지 분위기로 바꾸어 줌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딥드림을</a:t>
            </a:r>
            <a:r>
              <a:rPr lang="ko-KR" altLang="en-US" sz="1800" dirty="0"/>
              <a:t> 적용한 이미지와 </a:t>
            </a:r>
            <a:r>
              <a:rPr lang="ko-KR" altLang="en-US" sz="1800" dirty="0" err="1"/>
              <a:t>딥드림이</a:t>
            </a:r>
            <a:r>
              <a:rPr lang="ko-KR" altLang="en-US" sz="1800" dirty="0"/>
              <a:t> 그린 그림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6630A-A6A9-4DE7-B3B7-6E34E797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88" y="3217855"/>
            <a:ext cx="6751005" cy="2288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8F2C27-4BDE-4F85-8C3D-4BBD4D80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15" y="3217855"/>
            <a:ext cx="3674412" cy="22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dirty="0"/>
              <a:t>인공지능 그림</a:t>
            </a:r>
            <a:endParaRPr lang="en-US" altLang="ko-KR" sz="2400" dirty="0"/>
          </a:p>
          <a:p>
            <a:pPr lvl="1" fontAlgn="base"/>
            <a:r>
              <a:rPr lang="ko-KR" altLang="en-US" sz="1800" dirty="0"/>
              <a:t>국내에서도 최근 </a:t>
            </a:r>
            <a:r>
              <a:rPr lang="en-US" altLang="ko-KR" sz="1800" dirty="0"/>
              <a:t>'</a:t>
            </a:r>
            <a:r>
              <a:rPr lang="ko-KR" altLang="en-US" sz="1800" dirty="0"/>
              <a:t>인공지능 그림</a:t>
            </a:r>
            <a:r>
              <a:rPr lang="en-US" altLang="ko-KR" sz="1800" dirty="0"/>
              <a:t>' </a:t>
            </a:r>
            <a:r>
              <a:rPr lang="ko-KR" altLang="en-US" sz="1800" dirty="0"/>
              <a:t>전시장이 처음으로 개장</a:t>
            </a:r>
          </a:p>
          <a:p>
            <a:pPr lvl="1" fontAlgn="base"/>
            <a:r>
              <a:rPr lang="ko-KR" altLang="en-US" sz="1800" dirty="0"/>
              <a:t>독도 사진 수천 장을 학습하여 그린 그림</a:t>
            </a:r>
          </a:p>
          <a:p>
            <a:pPr lvl="2" fontAlgn="base"/>
            <a:r>
              <a:rPr lang="ko-KR" altLang="en-US" dirty="0"/>
              <a:t>작품 당 </a:t>
            </a:r>
            <a:r>
              <a:rPr lang="en-US" altLang="ko-KR" dirty="0"/>
              <a:t>500</a:t>
            </a:r>
            <a:r>
              <a:rPr lang="ko-KR" altLang="en-US" dirty="0"/>
              <a:t>만 </a:t>
            </a:r>
            <a:r>
              <a:rPr lang="en-US" altLang="ko-KR" dirty="0"/>
              <a:t>~ 1,000</a:t>
            </a:r>
            <a:r>
              <a:rPr lang="ko-KR" altLang="en-US" dirty="0"/>
              <a:t>만원으로 가격이 책정 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DD3DA4-3BEB-44AA-BC8E-87212E4EA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4" y="2604229"/>
            <a:ext cx="4054806" cy="33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5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400" dirty="0"/>
              <a:t>문화산업에서 활약하는 인공지능 </a:t>
            </a:r>
            <a:r>
              <a:rPr lang="en-US" altLang="ko-KR" sz="2400" dirty="0"/>
              <a:t>: </a:t>
            </a:r>
            <a:r>
              <a:rPr lang="ko-KR" altLang="en-US" sz="2400" dirty="0"/>
              <a:t>음악</a:t>
            </a:r>
            <a:endParaRPr lang="en-US" altLang="ko-KR" sz="2400" dirty="0"/>
          </a:p>
          <a:p>
            <a:pPr lvl="1" fontAlgn="base"/>
            <a:r>
              <a:rPr lang="ko-KR" altLang="en-US" dirty="0"/>
              <a:t>트럼펫과 첼로를 연주하는 단계에까지 이르고 있음</a:t>
            </a:r>
          </a:p>
          <a:p>
            <a:pPr lvl="1" fontAlgn="base"/>
            <a:r>
              <a:rPr lang="en-US" altLang="ko-KR" dirty="0"/>
              <a:t>‘Z-machine’</a:t>
            </a:r>
            <a:r>
              <a:rPr lang="ko-KR" altLang="en-US" dirty="0"/>
              <a:t>이라는 </a:t>
            </a:r>
            <a:r>
              <a:rPr lang="en-US" altLang="ko-KR" dirty="0"/>
              <a:t>3</a:t>
            </a:r>
            <a:r>
              <a:rPr lang="ko-KR" altLang="en-US" dirty="0"/>
              <a:t>인조 로봇 밴드까지 출현</a:t>
            </a:r>
          </a:p>
          <a:p>
            <a:pPr lvl="1" fontAlgn="base"/>
            <a:r>
              <a:rPr lang="ko-KR" altLang="en-US" dirty="0"/>
              <a:t>로봇 작곡가는 재즈</a:t>
            </a:r>
            <a:r>
              <a:rPr lang="en-US" altLang="ko-KR" dirty="0"/>
              <a:t>, </a:t>
            </a:r>
            <a:r>
              <a:rPr lang="ko-KR" altLang="en-US" dirty="0"/>
              <a:t>록</a:t>
            </a:r>
            <a:r>
              <a:rPr lang="en-US" altLang="ko-KR" dirty="0"/>
              <a:t>, </a:t>
            </a:r>
            <a:r>
              <a:rPr lang="ko-KR" altLang="en-US" dirty="0"/>
              <a:t>포크</a:t>
            </a:r>
            <a:r>
              <a:rPr lang="en-US" altLang="ko-KR" dirty="0"/>
              <a:t>, </a:t>
            </a:r>
            <a:r>
              <a:rPr lang="ko-KR" altLang="en-US" dirty="0"/>
              <a:t>힙합 등을 즉석에서 작곡 가능 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9D5C7B-37E1-40D9-903E-3A5C32AE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05" y="3026155"/>
            <a:ext cx="4022501" cy="28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7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2</a:t>
            </a:r>
            <a:r>
              <a:rPr lang="ko-KR" altLang="en-US" sz="2400" dirty="0"/>
              <a:t>차 태동기 </a:t>
            </a:r>
            <a:r>
              <a:rPr lang="en-US" altLang="ko-KR" sz="2400" dirty="0"/>
              <a:t>: </a:t>
            </a:r>
            <a:r>
              <a:rPr lang="ko-KR" altLang="en-US" sz="2400" dirty="0"/>
              <a:t>데이터 기반 분석 체계 구성</a:t>
            </a:r>
            <a:r>
              <a:rPr lang="en-US" altLang="ko-KR" sz="1800" dirty="0"/>
              <a:t>(1956~1974</a:t>
            </a:r>
            <a:r>
              <a:rPr lang="ko-KR" altLang="en-US" sz="1800" dirty="0"/>
              <a:t>년</a:t>
            </a:r>
            <a:r>
              <a:rPr lang="en-US" altLang="ko-KR" sz="1800" dirty="0"/>
              <a:t>)</a:t>
            </a:r>
            <a:endParaRPr lang="en-US" altLang="ko-KR" sz="2400" b="1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1956</a:t>
            </a:r>
            <a:r>
              <a:rPr lang="ko-KR" altLang="en-US" sz="1800" dirty="0"/>
              <a:t>년에 </a:t>
            </a:r>
            <a:r>
              <a:rPr lang="ko-KR" altLang="en-US" sz="1800" dirty="0" err="1"/>
              <a:t>다트머스</a:t>
            </a:r>
            <a:r>
              <a:rPr lang="ko-KR" altLang="en-US" sz="1800" dirty="0"/>
              <a:t> 대학교에서 열린 워크숍에서 이들은 인공지능</a:t>
            </a:r>
            <a:r>
              <a:rPr lang="en-US" altLang="ko-KR" sz="1800" dirty="0"/>
              <a:t>(AI)</a:t>
            </a:r>
            <a:r>
              <a:rPr lang="ko-KR" altLang="en-US" sz="1800" dirty="0"/>
              <a:t>이라는 이름과 연구개발 목표</a:t>
            </a:r>
            <a:r>
              <a:rPr lang="en-US" altLang="ko-KR" sz="1800" dirty="0"/>
              <a:t>, </a:t>
            </a:r>
            <a:r>
              <a:rPr lang="ko-KR" altLang="en-US" sz="1800" dirty="0"/>
              <a:t>추진 방향 등을 제안하고 토론하였음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en-US" altLang="ko-KR" sz="1800" dirty="0"/>
              <a:t>‘</a:t>
            </a:r>
            <a:r>
              <a:rPr lang="ko-KR" altLang="en-US" sz="1800" dirty="0" err="1"/>
              <a:t>인공지능’이라는</a:t>
            </a:r>
            <a:r>
              <a:rPr lang="ko-KR" altLang="en-US" sz="1800" dirty="0"/>
              <a:t> 단어는 ‘지능을 가진 </a:t>
            </a:r>
            <a:r>
              <a:rPr lang="ko-KR" altLang="en-US" sz="1800" dirty="0" err="1"/>
              <a:t>기계’의</a:t>
            </a:r>
            <a:r>
              <a:rPr lang="ko-KR" altLang="en-US" sz="1800" dirty="0"/>
              <a:t> 이름을 고민하던 중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br>
              <a:rPr lang="en-US" altLang="ko-KR" sz="1800" dirty="0"/>
            </a:br>
            <a:r>
              <a:rPr lang="ko-KR" altLang="en-US" sz="1800" dirty="0"/>
              <a:t>존 </a:t>
            </a:r>
            <a:r>
              <a:rPr lang="ko-KR" altLang="en-US" sz="1800" dirty="0" err="1"/>
              <a:t>맥카시가</a:t>
            </a:r>
            <a:r>
              <a:rPr lang="ko-KR" altLang="en-US" sz="1800" dirty="0"/>
              <a:t> ‘</a:t>
            </a:r>
            <a:r>
              <a:rPr lang="ko-KR" altLang="en-US" sz="1800" dirty="0" err="1"/>
              <a:t>인공지능’이라는</a:t>
            </a:r>
            <a:r>
              <a:rPr lang="ko-KR" altLang="en-US" sz="1800" dirty="0"/>
              <a:t> 이름을 제안하면서 사용되기 시작했음</a:t>
            </a:r>
            <a:endParaRPr lang="en-US" altLang="ko-KR" sz="1800" dirty="0"/>
          </a:p>
          <a:p>
            <a:pPr lvl="1">
              <a:lnSpc>
                <a:spcPct val="150000"/>
              </a:lnSpc>
              <a:buClr>
                <a:srgbClr val="3C479D"/>
              </a:buClr>
            </a:pPr>
            <a:r>
              <a:rPr lang="ko-KR" altLang="en-US" sz="1800" dirty="0"/>
              <a:t>지금과 같은 수준의 인공지능을 다루는 것이 아니라 경우의 수를 계산하는 수준이었지만</a:t>
            </a:r>
            <a:r>
              <a:rPr lang="en-US" altLang="ko-KR" sz="1800" dirty="0"/>
              <a:t>,</a:t>
            </a:r>
            <a:r>
              <a:rPr lang="ko-KR" altLang="en-US" sz="1800" dirty="0"/>
              <a:t> 이들에 의해 지금 정도의 인공지능이 완성되었다고 할 수 있음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736491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 startAt="4"/>
            </a:pPr>
            <a:r>
              <a:rPr lang="ko-KR" altLang="en-US" sz="2400" dirty="0"/>
              <a:t>문화산업에서 활약하는 인공지능 </a:t>
            </a:r>
            <a:r>
              <a:rPr lang="en-US" altLang="ko-KR" sz="2400" dirty="0"/>
              <a:t>: </a:t>
            </a:r>
            <a:r>
              <a:rPr lang="ko-KR" altLang="en-US" sz="2400" dirty="0"/>
              <a:t>음악</a:t>
            </a:r>
            <a:endParaRPr lang="en-US" altLang="ko-KR" sz="2400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</a:t>
            </a:r>
            <a:r>
              <a:rPr lang="ko-KR" altLang="en-US" dirty="0" err="1"/>
              <a:t>쿨리타</a:t>
            </a:r>
            <a:r>
              <a:rPr lang="en-US" altLang="ko-KR" dirty="0"/>
              <a:t>(</a:t>
            </a:r>
            <a:r>
              <a:rPr lang="en-US" altLang="ko-KR" dirty="0" err="1"/>
              <a:t>Kulitta</a:t>
            </a:r>
            <a:r>
              <a:rPr lang="en-US" altLang="ko-KR" dirty="0"/>
              <a:t>)’ : </a:t>
            </a:r>
            <a:r>
              <a:rPr lang="ko-KR" altLang="en-US" dirty="0"/>
              <a:t>작곡 시스템</a:t>
            </a:r>
            <a:r>
              <a:rPr lang="en-US" altLang="ko-KR" dirty="0"/>
              <a:t> </a:t>
            </a:r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쥬크덱</a:t>
            </a:r>
            <a:r>
              <a:rPr lang="en-US" altLang="ko-KR" dirty="0"/>
              <a:t>( </a:t>
            </a:r>
            <a:r>
              <a:rPr lang="en-US" altLang="ko-KR" dirty="0" err="1"/>
              <a:t>Jukedeck</a:t>
            </a:r>
            <a:r>
              <a:rPr lang="en-US" altLang="ko-KR" dirty="0"/>
              <a:t>) : </a:t>
            </a:r>
            <a:r>
              <a:rPr lang="ko-KR" altLang="en-US" dirty="0"/>
              <a:t>곡의 장르</a:t>
            </a:r>
            <a:r>
              <a:rPr lang="en-US" altLang="ko-KR" dirty="0"/>
              <a:t>, </a:t>
            </a:r>
            <a:r>
              <a:rPr lang="ko-KR" altLang="en-US" dirty="0"/>
              <a:t>분위기</a:t>
            </a:r>
            <a:r>
              <a:rPr lang="en-US" altLang="ko-KR" dirty="0"/>
              <a:t>, </a:t>
            </a:r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박자 등 몇 가지 조건을 설정하면 </a:t>
            </a:r>
            <a:r>
              <a:rPr lang="en-US" altLang="ko-KR" dirty="0"/>
              <a:t>30</a:t>
            </a:r>
            <a:r>
              <a:rPr lang="ko-KR" altLang="en-US" dirty="0"/>
              <a:t>초 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만에 음악을 완성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일본 기업 </a:t>
            </a:r>
            <a:r>
              <a:rPr lang="ko-KR" altLang="en-US" dirty="0" err="1"/>
              <a:t>토요타</a:t>
            </a:r>
            <a:r>
              <a:rPr lang="en-US" altLang="ko-KR" dirty="0"/>
              <a:t>(Toyota)</a:t>
            </a:r>
            <a:r>
              <a:rPr lang="ko-KR" altLang="en-US" dirty="0"/>
              <a:t>에서는 음악을 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dirty="0"/>
              <a:t>   </a:t>
            </a:r>
            <a:r>
              <a:rPr lang="ko-KR" altLang="en-US" dirty="0"/>
              <a:t>연주하는 로봇을 개발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스위스 취리히 연방공과대학의 연구진이 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들리는 음악을 분석해 그에 맞게 리듬을 </a:t>
            </a:r>
            <a:endParaRPr lang="en-US" altLang="ko-KR" dirty="0"/>
          </a:p>
          <a:p>
            <a:pPr marL="538163" lvl="1" indent="177800">
              <a:lnSpc>
                <a:spcPct val="150000"/>
              </a:lnSpc>
              <a:buClr>
                <a:srgbClr val="3C479D"/>
              </a:buClr>
              <a:buNone/>
            </a:pPr>
            <a:r>
              <a:rPr lang="en-US" altLang="ko-KR" dirty="0"/>
              <a:t>  </a:t>
            </a:r>
            <a:r>
              <a:rPr lang="ko-KR" altLang="en-US" dirty="0"/>
              <a:t>타면서 춤추도록 인공지능을 구상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3EC19B-6BC4-43D9-BE2F-BD42B3E9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834" y="1816386"/>
            <a:ext cx="3138265" cy="35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6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인공지능이 작곡하는 </a:t>
            </a:r>
            <a:r>
              <a:rPr lang="en-US" altLang="ko-KR" sz="2400" dirty="0"/>
              <a:t>K-pop</a:t>
            </a:r>
            <a:endParaRPr lang="ko-KR" altLang="en-US" sz="2400" dirty="0"/>
          </a:p>
          <a:p>
            <a:pPr lvl="1" fontAlgn="base"/>
            <a:r>
              <a:rPr lang="ko-KR" altLang="en-US" sz="1800" dirty="0"/>
              <a:t>인공지능으로 </a:t>
            </a:r>
            <a:r>
              <a:rPr lang="ko-KR" altLang="en-US" sz="1800" dirty="0" err="1"/>
              <a:t>악기별</a:t>
            </a:r>
            <a:r>
              <a:rPr lang="ko-KR" altLang="en-US" sz="1800" dirty="0"/>
              <a:t> 연주 구성과 편곡까지 가능</a:t>
            </a:r>
          </a:p>
          <a:p>
            <a:pPr lvl="1" fontAlgn="base"/>
            <a:r>
              <a:rPr lang="en-US" altLang="ko-KR" sz="1800" dirty="0"/>
              <a:t>10</a:t>
            </a:r>
            <a:r>
              <a:rPr lang="ko-KR" altLang="en-US" sz="1800" dirty="0"/>
              <a:t>년 후 미국 인기 </a:t>
            </a:r>
            <a:r>
              <a:rPr lang="ko-KR" altLang="en-US" sz="1800" dirty="0" err="1"/>
              <a:t>차트곡</a:t>
            </a:r>
            <a:r>
              <a:rPr lang="ko-KR" altLang="en-US" sz="1800" dirty="0"/>
              <a:t> </a:t>
            </a:r>
            <a:r>
              <a:rPr lang="en-US" altLang="ko-KR" sz="1800" dirty="0"/>
              <a:t>20% </a:t>
            </a:r>
            <a:r>
              <a:rPr lang="ko-KR" altLang="en-US" sz="1800" dirty="0"/>
              <a:t>정도가 인공지능에 의존 예상</a:t>
            </a:r>
          </a:p>
          <a:p>
            <a:pPr lvl="1" fontAlgn="base"/>
            <a:r>
              <a:rPr lang="ko-KR" altLang="en-US" sz="1800" dirty="0"/>
              <a:t>구글에서 </a:t>
            </a:r>
            <a:r>
              <a:rPr lang="ko-KR" altLang="en-US" sz="1800" dirty="0" err="1"/>
              <a:t>머신러닝으로</a:t>
            </a:r>
            <a:r>
              <a:rPr lang="ko-KR" altLang="en-US" sz="1800" dirty="0"/>
              <a:t> 작곡한 피아노곡을 발표</a:t>
            </a:r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endParaRPr lang="en-US" altLang="ko-KR" sz="1800" dirty="0"/>
          </a:p>
          <a:p>
            <a:pPr lvl="1" fontAlgn="base"/>
            <a:r>
              <a:rPr lang="ko-KR" altLang="en-US" sz="1800" dirty="0"/>
              <a:t>영국에서 개발한 </a:t>
            </a:r>
            <a:r>
              <a:rPr lang="en-US" altLang="ko-KR" sz="1800" dirty="0"/>
              <a:t>K-pop </a:t>
            </a:r>
            <a:r>
              <a:rPr lang="ko-KR" altLang="en-US" sz="1800" dirty="0"/>
              <a:t>인공지능은 </a:t>
            </a:r>
            <a:r>
              <a:rPr lang="en-US" altLang="ko-KR" sz="1800" dirty="0"/>
              <a:t>30</a:t>
            </a:r>
            <a:r>
              <a:rPr lang="ko-KR" altLang="en-US" sz="1800" dirty="0"/>
              <a:t>초 만에 곡 하나 완성</a:t>
            </a:r>
          </a:p>
          <a:p>
            <a:pPr lvl="1" fontAlgn="base"/>
            <a:r>
              <a:rPr lang="en-US" altLang="ko-KR" sz="1800" dirty="0"/>
              <a:t>13</a:t>
            </a:r>
            <a:r>
              <a:rPr lang="ko-KR" altLang="en-US" sz="1800" dirty="0"/>
              <a:t>개 장르의 </a:t>
            </a:r>
            <a:r>
              <a:rPr lang="en-US" altLang="ko-KR" sz="1800" dirty="0"/>
              <a:t>1</a:t>
            </a:r>
            <a:r>
              <a:rPr lang="ko-KR" altLang="en-US" sz="1800" dirty="0"/>
              <a:t>만여 곡을 학습 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213ABB-8DE8-4EB9-B800-BE22A261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72" y="2662807"/>
            <a:ext cx="6743959" cy="179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34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274"/>
            <a:ext cx="7548627" cy="53373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 startAt="5"/>
            </a:pPr>
            <a:r>
              <a:rPr lang="ko-KR" altLang="en-US" sz="2400" dirty="0"/>
              <a:t>문화산업에서 활약하는 인공지능 </a:t>
            </a:r>
            <a:r>
              <a:rPr lang="en-US" altLang="ko-KR" sz="2400" dirty="0"/>
              <a:t>: </a:t>
            </a:r>
            <a:r>
              <a:rPr lang="ko-KR" altLang="en-US" sz="2400" dirty="0"/>
              <a:t>영화</a:t>
            </a:r>
            <a:endParaRPr lang="en-US" altLang="ko-KR" sz="3200" b="1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‘사이파이 런던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ko-KR" altLang="en-US" dirty="0" err="1"/>
              <a:t>상위작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편에 </a:t>
            </a:r>
            <a:r>
              <a:rPr lang="en-US" altLang="ko-KR" dirty="0"/>
              <a:t>AI</a:t>
            </a:r>
            <a:r>
              <a:rPr lang="ko-KR" altLang="en-US" dirty="0"/>
              <a:t>가 시나리오를 쓴 작품이 선정 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언어 생성 인공지능인 </a:t>
            </a:r>
            <a:r>
              <a:rPr lang="en-US" altLang="ko-KR" dirty="0"/>
              <a:t>GPT-3</a:t>
            </a:r>
            <a:r>
              <a:rPr lang="ko-KR" altLang="en-US" dirty="0"/>
              <a:t>가 각본을 쓴 단편 영화 </a:t>
            </a:r>
            <a:r>
              <a:rPr lang="en-US" altLang="ko-KR" dirty="0"/>
              <a:t>&lt;</a:t>
            </a:r>
            <a:r>
              <a:rPr lang="ko-KR" altLang="en-US" dirty="0"/>
              <a:t>상품판매원</a:t>
            </a:r>
            <a:r>
              <a:rPr lang="en-US" altLang="ko-KR" dirty="0"/>
              <a:t>&gt;</a:t>
            </a:r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/>
              <a:t>로봇이 주연급 배우로 활약한 영화가 일본에서 개봉되기도 함</a:t>
            </a:r>
            <a:endParaRPr lang="en-US" altLang="ko-KR" dirty="0"/>
          </a:p>
          <a:p>
            <a:pPr lvl="2">
              <a:lnSpc>
                <a:spcPct val="150000"/>
              </a:lnSpc>
              <a:buClr>
                <a:srgbClr val="3C479D"/>
              </a:buClr>
            </a:pPr>
            <a:r>
              <a:rPr lang="ko-KR" altLang="en-US" dirty="0" err="1"/>
              <a:t>제미노이드</a:t>
            </a:r>
            <a:r>
              <a:rPr lang="ko-KR" altLang="en-US" dirty="0"/>
              <a:t> </a:t>
            </a:r>
            <a:r>
              <a:rPr lang="en-US" altLang="ko-KR" dirty="0"/>
              <a:t>F</a:t>
            </a:r>
            <a:r>
              <a:rPr lang="ko-KR" altLang="en-US" dirty="0"/>
              <a:t>가 출연한 영화 </a:t>
            </a:r>
            <a:r>
              <a:rPr lang="en-US" altLang="ko-KR" dirty="0"/>
              <a:t>&lt;</a:t>
            </a:r>
            <a:r>
              <a:rPr lang="ko-KR" altLang="en-US" dirty="0" err="1"/>
              <a:t>사요나라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3B48E-26A5-47A8-A6D4-B1E76D9D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24" y="3521010"/>
            <a:ext cx="4603829" cy="263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758FF-BB3A-485F-9A14-061B65B36A05}"/>
              </a:ext>
            </a:extLst>
          </p:cNvPr>
          <p:cNvSpPr txBox="1"/>
          <p:nvPr/>
        </p:nvSpPr>
        <p:spPr>
          <a:xfrm>
            <a:off x="7037983" y="3005260"/>
            <a:ext cx="4898868" cy="34086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일본</a:t>
            </a:r>
            <a:r>
              <a:rPr lang="ko-KR" altLang="en-US" sz="1400" dirty="0"/>
              <a:t>에서는 저작권은 저자를 보호하는 권리이므로 </a:t>
            </a:r>
            <a:r>
              <a:rPr lang="ko-KR" altLang="en-US" sz="1400" b="1" dirty="0"/>
              <a:t>사람만 저작권</a:t>
            </a:r>
            <a:r>
              <a:rPr lang="ko-KR" altLang="en-US" sz="1400" dirty="0"/>
              <a:t>을 가질 수 있다고 결론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영국</a:t>
            </a:r>
            <a:r>
              <a:rPr lang="ko-KR" altLang="en-US" sz="1400" dirty="0"/>
              <a:t>은 </a:t>
            </a:r>
            <a:r>
              <a:rPr lang="ko-KR" altLang="en-US" sz="1400" b="1" dirty="0"/>
              <a:t>인공지능이 생성한 저작물에 대해 </a:t>
            </a:r>
            <a:r>
              <a:rPr lang="en-US" altLang="ko-KR" sz="1400" b="1" dirty="0"/>
              <a:t>50</a:t>
            </a:r>
            <a:r>
              <a:rPr lang="ko-KR" altLang="en-US" sz="1400" b="1" dirty="0"/>
              <a:t>년간 저작권을 인정</a:t>
            </a:r>
            <a:r>
              <a:rPr lang="ko-KR" altLang="en-US" sz="1400" dirty="0"/>
              <a:t>한다고 결정</a:t>
            </a:r>
            <a:r>
              <a:rPr lang="en-US" altLang="ko-KR" sz="1400" dirty="0"/>
              <a:t>. </a:t>
            </a:r>
            <a:r>
              <a:rPr lang="ko-KR" altLang="en-US" sz="1400" dirty="0"/>
              <a:t>단</a:t>
            </a:r>
            <a:r>
              <a:rPr lang="en-US" altLang="ko-KR" sz="1400" dirty="0"/>
              <a:t>, </a:t>
            </a:r>
            <a:r>
              <a:rPr lang="ko-KR" altLang="en-US" sz="1400" dirty="0"/>
              <a:t>무생물인 컴퓨터가 저작권을 가질 순 없으므로 저작물을 창작하는 데 필요한 준비를 해준 사람이 저작권을 가짐</a:t>
            </a:r>
            <a:endParaRPr lang="en-US" altLang="ko-KR" sz="1400" dirty="0"/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3C479D"/>
              </a:buClr>
              <a:buFont typeface="Arial" panose="020B0604020202020204" pitchFamily="34" charset="0"/>
              <a:buChar char="•"/>
            </a:pPr>
            <a:r>
              <a:rPr lang="ko-KR" altLang="en-US" sz="1400" b="1" dirty="0"/>
              <a:t>우리나라</a:t>
            </a:r>
            <a:r>
              <a:rPr lang="ko-KR" altLang="en-US" sz="1400" dirty="0"/>
              <a:t>에서도 인공지능에 대한 저작권 문제로 국가지식재산위원회가 차세대 지식재산 특별전문위원회를 만들어 </a:t>
            </a:r>
            <a:r>
              <a:rPr lang="ko-KR" altLang="en-US" sz="1400" b="1" dirty="0"/>
              <a:t>대응 전략 수립에 착수 하기로 한 상태</a:t>
            </a: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2255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인공지능의 예술 분야에서의 발전 예측</a:t>
            </a:r>
          </a:p>
          <a:p>
            <a:pPr lvl="1" fontAlgn="base"/>
            <a:r>
              <a:rPr lang="ko-KR" altLang="en-US" sz="1800" dirty="0"/>
              <a:t>인공지능 </a:t>
            </a:r>
            <a:r>
              <a:rPr lang="en-US" altLang="ko-KR" sz="1800" dirty="0"/>
              <a:t>+ </a:t>
            </a:r>
            <a:r>
              <a:rPr lang="ko-KR" altLang="en-US" sz="1800" dirty="0"/>
              <a:t>예술 분야는 ‘컴퓨터 예술</a:t>
            </a:r>
            <a:r>
              <a:rPr lang="en-US" altLang="ko-KR" sz="1800" dirty="0"/>
              <a:t>(Computer Art)’ </a:t>
            </a:r>
            <a:r>
              <a:rPr lang="ko-KR" altLang="en-US" sz="1800" dirty="0"/>
              <a:t>장르</a:t>
            </a:r>
          </a:p>
          <a:p>
            <a:pPr lvl="1" fontAlgn="base"/>
            <a:r>
              <a:rPr lang="ko-KR" altLang="en-US" sz="1800" dirty="0"/>
              <a:t>인공지능 예술가는 주어진 알고리즘에 따라 작품을 생성할 뿐임 </a:t>
            </a:r>
          </a:p>
          <a:p>
            <a:pPr lvl="1" fontAlgn="base"/>
            <a:r>
              <a:rPr lang="ko-KR" altLang="en-US" sz="1800" dirty="0"/>
              <a:t>작품에 대한 감성이나 의식이 없어 인간만이 아름다움 평가 가능</a:t>
            </a:r>
          </a:p>
          <a:p>
            <a:pPr lvl="1" fontAlgn="base"/>
            <a:r>
              <a:rPr lang="ko-KR" altLang="en-US" sz="1800" dirty="0"/>
              <a:t>미래의 예술가들은 인공지능과 신경망을 활용하여 작품 활동 가능</a:t>
            </a:r>
          </a:p>
          <a:p>
            <a:pPr lvl="1"/>
            <a:r>
              <a:rPr lang="ko-KR" altLang="en-US" sz="1800" dirty="0"/>
              <a:t>인공지능이 작곡하는 팝송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4C3F3-EFA3-4570-B5BF-A60DAEE3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90" y="3305162"/>
            <a:ext cx="3476366" cy="20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67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도전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z="24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‘</a:t>
            </a:r>
            <a:r>
              <a:rPr lang="ko-KR" altLang="en-US" sz="2400" b="1" dirty="0">
                <a:solidFill>
                  <a:schemeClr val="accent4">
                    <a:lumMod val="50000"/>
                  </a:schemeClr>
                </a:solidFill>
              </a:rPr>
              <a:t>인공지능 역사부터 전반</a:t>
            </a:r>
            <a:r>
              <a:rPr lang="en-US" altLang="ko-KR" sz="2400" b="1" dirty="0">
                <a:solidFill>
                  <a:schemeClr val="accent4">
                    <a:lumMod val="50000"/>
                  </a:schemeClr>
                </a:solidFill>
              </a:rPr>
              <a:t>’</a:t>
            </a:r>
            <a:r>
              <a:rPr lang="ko-KR" altLang="en-US" sz="2400" b="1" dirty="0">
                <a:solidFill>
                  <a:schemeClr val="accent4">
                    <a:lumMod val="50000"/>
                  </a:schemeClr>
                </a:solidFill>
              </a:rPr>
              <a:t>에 관한 좋은 미국 동영상</a:t>
            </a:r>
            <a:endParaRPr lang="en-US" altLang="ko-KR" sz="2400" b="1" dirty="0">
              <a:solidFill>
                <a:schemeClr val="accent4">
                  <a:lumMod val="50000"/>
                </a:schemeClr>
              </a:solidFill>
            </a:endParaRPr>
          </a:p>
          <a:p>
            <a:pPr lvl="1" fontAlgn="base"/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</a:rPr>
              <a:t>(4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</a:rPr>
              <a:t>시간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</a:rPr>
              <a:t>52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</a:rPr>
              <a:t>분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https://www.youtube.com/watch?v=JMUxmLyrhSk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4994D-00B7-495C-AECF-14EC335138C3}"/>
              </a:ext>
            </a:extLst>
          </p:cNvPr>
          <p:cNvSpPr txBox="1"/>
          <p:nvPr/>
        </p:nvSpPr>
        <p:spPr>
          <a:xfrm>
            <a:off x="3894892" y="3914512"/>
            <a:ext cx="2157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(   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클릭하면 작동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Picture 2" descr="C:\Users\Administrator\Desktop\1024px-YouTube_full-color_icon_(2017).svg.png">
            <a:hlinkClick r:id="rId2"/>
            <a:extLst>
              <a:ext uri="{FF2B5EF4-FFF2-40B4-BE49-F238E27FC236}">
                <a16:creationId xmlns:a16="http://schemas.microsoft.com/office/drawing/2014/main" id="{D85EB6C1-4DA1-4C28-9200-8D1B9B8D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7347" y="3265407"/>
            <a:ext cx="738082" cy="519685"/>
          </a:xfrm>
          <a:prstGeom prst="rect">
            <a:avLst/>
          </a:prstGeom>
          <a:noFill/>
        </p:spPr>
      </p:pic>
      <p:sp>
        <p:nvSpPr>
          <p:cNvPr id="7" name="위쪽 화살표 5">
            <a:extLst>
              <a:ext uri="{FF2B5EF4-FFF2-40B4-BE49-F238E27FC236}">
                <a16:creationId xmlns:a16="http://schemas.microsoft.com/office/drawing/2014/main" id="{914AF740-85E2-445C-94DF-7E79B628EB1F}"/>
              </a:ext>
            </a:extLst>
          </p:cNvPr>
          <p:cNvSpPr/>
          <p:nvPr/>
        </p:nvSpPr>
        <p:spPr>
          <a:xfrm>
            <a:off x="4140945" y="3975777"/>
            <a:ext cx="144016" cy="21602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27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태동기의 학자</a:t>
            </a:r>
            <a:endParaRPr lang="en-US" altLang="ko-KR" sz="2400" dirty="0"/>
          </a:p>
          <a:p>
            <a:pPr lvl="1"/>
            <a:r>
              <a:rPr lang="ko-KR" altLang="en-US" sz="1800" dirty="0"/>
              <a:t>워렌 </a:t>
            </a:r>
            <a:r>
              <a:rPr lang="ko-KR" altLang="en-US" sz="1800" dirty="0" err="1"/>
              <a:t>맥클록</a:t>
            </a:r>
            <a:r>
              <a:rPr lang="en-US" altLang="ko-KR" sz="1800" dirty="0"/>
              <a:t> (Warren McCulloch)</a:t>
            </a:r>
            <a:r>
              <a:rPr lang="ko-KR" altLang="en-US" sz="1800" dirty="0"/>
              <a:t>과 월터 </a:t>
            </a:r>
            <a:r>
              <a:rPr lang="ko-KR" altLang="en-US" sz="1800" dirty="0" err="1"/>
              <a:t>피츠</a:t>
            </a:r>
            <a:r>
              <a:rPr lang="en-US" altLang="ko-KR" sz="1800" dirty="0"/>
              <a:t>(Walter Pitts)</a:t>
            </a:r>
          </a:p>
          <a:p>
            <a:pPr lvl="2"/>
            <a:r>
              <a:rPr lang="en-US" altLang="ko-KR" dirty="0"/>
              <a:t>AI </a:t>
            </a:r>
            <a:r>
              <a:rPr lang="ko-KR" altLang="en-US" dirty="0"/>
              <a:t>분야로 인정받은 최초 연구를 소개</a:t>
            </a:r>
            <a:r>
              <a:rPr lang="en-US" altLang="ko-KR" dirty="0"/>
              <a:t>. (1943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AI</a:t>
            </a:r>
            <a:r>
              <a:rPr lang="ko-KR" altLang="en-US" dirty="0"/>
              <a:t>의 첫 번째 주요 논문 발표 </a:t>
            </a:r>
            <a:r>
              <a:rPr lang="en-US" altLang="ko-KR" dirty="0"/>
              <a:t>- </a:t>
            </a:r>
            <a:r>
              <a:rPr lang="ko-KR" altLang="en-US" dirty="0"/>
              <a:t>뇌의 뉴런 모델</a:t>
            </a:r>
            <a:r>
              <a:rPr lang="en-US" altLang="ko-KR" dirty="0"/>
              <a:t>(model of neurons of brain)</a:t>
            </a:r>
          </a:p>
          <a:p>
            <a:pPr lvl="2"/>
            <a:r>
              <a:rPr lang="ko-KR" altLang="en-US" dirty="0"/>
              <a:t>인공 신경망</a:t>
            </a:r>
            <a:r>
              <a:rPr lang="en-US" altLang="ko-KR" dirty="0"/>
              <a:t>(artificial neural networks) </a:t>
            </a:r>
            <a:r>
              <a:rPr lang="ko-KR" altLang="en-US" dirty="0"/>
              <a:t>모델을 제안</a:t>
            </a:r>
            <a:r>
              <a:rPr lang="en-US" altLang="ko-KR" dirty="0"/>
              <a:t>. (1943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인공 신경망에서 각 뉴런은 이진 상태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on </a:t>
            </a:r>
            <a:r>
              <a:rPr lang="ko-KR" altLang="en-US" dirty="0"/>
              <a:t>또는 </a:t>
            </a:r>
            <a:r>
              <a:rPr lang="en-US" altLang="ko-KR" dirty="0"/>
              <a:t>off </a:t>
            </a:r>
            <a:r>
              <a:rPr lang="ko-KR" altLang="en-US" dirty="0"/>
              <a:t>상태에 있다고 가정함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계산이 가능한 함수라면 뉴런이 연결된 모든 망에서 계산할 수 있음을 증명</a:t>
            </a:r>
            <a:r>
              <a:rPr lang="en-US" altLang="ko-KR" dirty="0"/>
              <a:t>.	</a:t>
            </a:r>
          </a:p>
          <a:p>
            <a:pPr lvl="2"/>
            <a:endParaRPr lang="en-US" altLang="ko-KR" sz="1800" dirty="0"/>
          </a:p>
          <a:p>
            <a:pPr lvl="1"/>
            <a:r>
              <a:rPr lang="ko-KR" altLang="en-US" sz="1800" dirty="0"/>
              <a:t>클라우드 </a:t>
            </a:r>
            <a:r>
              <a:rPr lang="ko-KR" altLang="en-US" sz="1800" dirty="0" err="1"/>
              <a:t>섀넌</a:t>
            </a:r>
            <a:r>
              <a:rPr lang="en-US" altLang="ko-KR" sz="1800" dirty="0"/>
              <a:t>(Claude Shannon)</a:t>
            </a:r>
          </a:p>
          <a:p>
            <a:pPr lvl="2" algn="just"/>
            <a:r>
              <a:rPr lang="ko-KR" altLang="en-US" dirty="0"/>
              <a:t>일반 체스게임이 </a:t>
            </a:r>
            <a:r>
              <a:rPr lang="en-US" altLang="ko-KR" dirty="0"/>
              <a:t>10</a:t>
            </a:r>
            <a:r>
              <a:rPr lang="en-US" altLang="ko-KR" baseline="30000" dirty="0"/>
              <a:t>120</a:t>
            </a:r>
            <a:r>
              <a:rPr lang="ko-KR" altLang="en-US" dirty="0"/>
              <a:t>번의 이동횟수를 포함한다는 점을 지적하는 체스게임 기계에 관한 논문 발표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(1950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해를 찾을 때 휴리스틱을 사용해야 한다는 사실을 증명</a:t>
            </a:r>
            <a:r>
              <a:rPr lang="en-US" altLang="ko-KR" dirty="0"/>
              <a:t>.</a:t>
            </a:r>
          </a:p>
          <a:p>
            <a:pPr lvl="2"/>
            <a:endParaRPr lang="en-US" altLang="ko-KR" sz="1800" dirty="0"/>
          </a:p>
          <a:p>
            <a:pPr lvl="1"/>
            <a:r>
              <a:rPr lang="ko-KR" altLang="en-US" sz="1800" dirty="0"/>
              <a:t>존 </a:t>
            </a:r>
            <a:r>
              <a:rPr lang="ko-KR" altLang="en-US" sz="1800" dirty="0" err="1"/>
              <a:t>맥카시</a:t>
            </a:r>
            <a:r>
              <a:rPr lang="en-US" altLang="ko-KR" sz="1800" dirty="0"/>
              <a:t>(John McCarthy)</a:t>
            </a:r>
          </a:p>
          <a:p>
            <a:pPr lvl="2" algn="just"/>
            <a:r>
              <a:rPr lang="ko-KR" altLang="en-US" dirty="0"/>
              <a:t>기계 지능</a:t>
            </a:r>
            <a:r>
              <a:rPr lang="en-US" altLang="ko-KR" dirty="0"/>
              <a:t>, </a:t>
            </a:r>
            <a:r>
              <a:rPr lang="ko-KR" altLang="en-US" dirty="0"/>
              <a:t>인공신경망</a:t>
            </a:r>
            <a:r>
              <a:rPr lang="en-US" altLang="ko-KR" dirty="0"/>
              <a:t>, </a:t>
            </a:r>
            <a:r>
              <a:rPr lang="ko-KR" altLang="en-US" dirty="0"/>
              <a:t>오토마타 이론에 관심 있는 연구자를 모아 </a:t>
            </a:r>
            <a:r>
              <a:rPr lang="en-US" altLang="ko-KR" dirty="0"/>
              <a:t>Dartmouth </a:t>
            </a:r>
            <a:r>
              <a:rPr lang="ko-KR" altLang="en-US" dirty="0"/>
              <a:t>대학교에서 여름 워크샵 열도록 도움</a:t>
            </a:r>
            <a:r>
              <a:rPr lang="en-US" altLang="ko-KR" dirty="0"/>
              <a:t>. (1956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 lvl="2" algn="just"/>
            <a:r>
              <a:rPr lang="en-US" altLang="ko-KR" dirty="0"/>
              <a:t>Dartmouth </a:t>
            </a:r>
            <a:r>
              <a:rPr lang="ko-KR" altLang="en-US" dirty="0"/>
              <a:t>워크샵에서 인공지능이라는 새로운 과학 분야가 탄생</a:t>
            </a:r>
            <a:r>
              <a:rPr lang="en-US" altLang="ko-KR" dirty="0"/>
              <a:t>.</a:t>
            </a:r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1853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E68BC-1F1F-44CD-BED0-CE127F6D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인공지능의 연대기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449CDB-4DED-41CA-8BD3-B2FB80F3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태동기의 학자</a:t>
            </a:r>
            <a:endParaRPr lang="en-US" altLang="ko-KR" sz="2400" dirty="0"/>
          </a:p>
          <a:p>
            <a:pPr lvl="1"/>
            <a:r>
              <a:rPr lang="ko-KR" altLang="en-US" sz="1900" dirty="0"/>
              <a:t>존 </a:t>
            </a:r>
            <a:r>
              <a:rPr lang="ko-KR" altLang="en-US" sz="1900" dirty="0" err="1"/>
              <a:t>맥카시</a:t>
            </a:r>
            <a:r>
              <a:rPr lang="en-US" altLang="ko-KR" sz="1900" dirty="0"/>
              <a:t> (John McCarthy)</a:t>
            </a:r>
          </a:p>
          <a:p>
            <a:pPr lvl="2"/>
            <a:r>
              <a:rPr lang="en-US" altLang="ko-KR" b="1" dirty="0"/>
              <a:t>LISP</a:t>
            </a:r>
            <a:r>
              <a:rPr lang="ko-KR" altLang="en-US" b="1" dirty="0"/>
              <a:t>를 정의 함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「</a:t>
            </a:r>
            <a:r>
              <a:rPr lang="en-US" altLang="ko-KR" dirty="0"/>
              <a:t>Programs with Common Sense </a:t>
            </a:r>
            <a:r>
              <a:rPr lang="ko-KR" altLang="en-US" dirty="0"/>
              <a:t>」논문에서 세상의 일반적인 문제에 대한 해를 찾는 전문가 의견 청구자</a:t>
            </a:r>
            <a:r>
              <a:rPr lang="en-US" altLang="ko-KR" dirty="0"/>
              <a:t>(Advice Taker)</a:t>
            </a:r>
            <a:r>
              <a:rPr lang="ko-KR" altLang="en-US" dirty="0"/>
              <a:t>라는 프로그램을 제안함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단순 공리에 기초한 이 프로그램으로 공항에 가는 계획을 생성하는 방법을 보여줌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다시 작성하지 않고도 다른 분야에서 새로운 공리를 사용할 수 있도록 설계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전문가 의견 청구자는 지식 표현 및 추론 중심의 원칙을 통합하는 첫 번째 완전한 지식기반 시스템</a:t>
            </a:r>
            <a:r>
              <a:rPr lang="en-US" altLang="ko-KR" dirty="0"/>
              <a:t>.</a:t>
            </a:r>
            <a:endParaRPr lang="ko-KR" altLang="en-US" dirty="0"/>
          </a:p>
          <a:p>
            <a:pPr lvl="1" algn="just"/>
            <a:r>
              <a:rPr lang="ko-KR" altLang="en-US" sz="1900" dirty="0" err="1"/>
              <a:t>민스키</a:t>
            </a:r>
            <a:r>
              <a:rPr lang="en-US" altLang="ko-KR" sz="1900" dirty="0"/>
              <a:t> (Minsky)</a:t>
            </a:r>
          </a:p>
          <a:p>
            <a:pPr lvl="2" algn="just"/>
            <a:r>
              <a:rPr lang="ko-KR" altLang="en-US" dirty="0"/>
              <a:t>형식 논리에 초점을 두었던 </a:t>
            </a:r>
            <a:r>
              <a:rPr lang="ko-KR" altLang="en-US" dirty="0" err="1"/>
              <a:t>맥카시와</a:t>
            </a:r>
            <a:r>
              <a:rPr lang="ko-KR" altLang="en-US" dirty="0"/>
              <a:t> 달리 민스키는 지식 표현과 추론에 관한 </a:t>
            </a:r>
            <a:r>
              <a:rPr lang="ko-KR" altLang="en-US" dirty="0" err="1"/>
              <a:t>반논리적인</a:t>
            </a:r>
            <a:r>
              <a:rPr lang="ko-KR" altLang="en-US" dirty="0"/>
              <a:t> 사고 방식을 발전시킴</a:t>
            </a:r>
            <a:r>
              <a:rPr lang="en-US" altLang="ko-KR" dirty="0"/>
              <a:t>.</a:t>
            </a:r>
            <a:endParaRPr lang="ko-KR" altLang="en-US" dirty="0"/>
          </a:p>
          <a:p>
            <a:pPr lvl="2" algn="just"/>
            <a:r>
              <a:rPr lang="ko-KR" altLang="en-US" dirty="0"/>
              <a:t>프레임</a:t>
            </a:r>
            <a:r>
              <a:rPr lang="en-US" altLang="ko-KR" dirty="0"/>
              <a:t>(frame) </a:t>
            </a:r>
            <a:r>
              <a:rPr lang="ko-KR" altLang="en-US" dirty="0"/>
              <a:t>이론은 지식 공학에 많은 공헌을 함</a:t>
            </a:r>
            <a:r>
              <a:rPr lang="en-US" altLang="ko-KR" dirty="0"/>
              <a:t>. (1975)</a:t>
            </a:r>
          </a:p>
          <a:p>
            <a:pPr lvl="2"/>
            <a:endParaRPr lang="en-US" altLang="ko-KR" dirty="0"/>
          </a:p>
          <a:p>
            <a:pPr lvl="1" algn="just"/>
            <a:r>
              <a:rPr lang="ko-KR" altLang="en-US" sz="1900" dirty="0"/>
              <a:t>프랭크 </a:t>
            </a:r>
            <a:r>
              <a:rPr lang="ko-KR" altLang="en-US" sz="1900" dirty="0" err="1"/>
              <a:t>로젠블랫</a:t>
            </a:r>
            <a:r>
              <a:rPr lang="en-US" altLang="ko-KR" sz="1900" dirty="0"/>
              <a:t>(Frank Rosenblatt)</a:t>
            </a:r>
          </a:p>
          <a:p>
            <a:pPr lvl="2" algn="just"/>
            <a:r>
              <a:rPr lang="ko-KR" altLang="en-US" dirty="0"/>
              <a:t>학습 알고리즘이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  <a:r>
              <a:rPr lang="ko-KR" altLang="en-US" dirty="0"/>
              <a:t>의 연결 강도를 조정할 수 있다는 것을 보임</a:t>
            </a:r>
            <a:r>
              <a:rPr lang="en-US" altLang="ko-KR" dirty="0"/>
              <a:t>.</a:t>
            </a:r>
          </a:p>
          <a:p>
            <a:pPr lvl="2" algn="just"/>
            <a:r>
              <a:rPr lang="ko-KR" altLang="en-US" dirty="0" err="1"/>
              <a:t>퍼셉트론</a:t>
            </a:r>
            <a:r>
              <a:rPr lang="ko-KR" altLang="en-US" dirty="0"/>
              <a:t> 수렴 이론</a:t>
            </a:r>
            <a:r>
              <a:rPr lang="en-US" altLang="ko-KR" dirty="0"/>
              <a:t>(perceptron convergence theorem)</a:t>
            </a:r>
            <a:r>
              <a:rPr lang="ko-KR" altLang="en-US" dirty="0"/>
              <a:t>을 증명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 algn="just"/>
            <a:r>
              <a:rPr lang="ko-KR" altLang="en-US" sz="1900" dirty="0"/>
              <a:t>앨런 </a:t>
            </a:r>
            <a:r>
              <a:rPr lang="ko-KR" altLang="en-US" sz="1900" dirty="0" err="1"/>
              <a:t>뉴웰</a:t>
            </a:r>
            <a:r>
              <a:rPr lang="en-US" altLang="ko-KR" sz="1900" dirty="0"/>
              <a:t>(Allen Newell)</a:t>
            </a:r>
            <a:r>
              <a:rPr lang="ko-KR" altLang="en-US" sz="1900" dirty="0"/>
              <a:t>과 </a:t>
            </a:r>
            <a:r>
              <a:rPr lang="ko-KR" altLang="en-US" sz="1900" dirty="0" err="1"/>
              <a:t>허버트</a:t>
            </a:r>
            <a:r>
              <a:rPr lang="ko-KR" altLang="en-US" sz="1900" dirty="0"/>
              <a:t> 사이먼</a:t>
            </a:r>
            <a:r>
              <a:rPr lang="en-US" altLang="ko-KR" sz="1900" dirty="0"/>
              <a:t>(Herbert Simon)</a:t>
            </a:r>
          </a:p>
          <a:p>
            <a:pPr lvl="2" algn="just"/>
            <a:r>
              <a:rPr lang="ko-KR" altLang="en-US" dirty="0"/>
              <a:t>인간의 문제해결 방식을 모방하는 범용 프로그램 </a:t>
            </a:r>
            <a:r>
              <a:rPr lang="en-US" altLang="ko-KR" dirty="0"/>
              <a:t>GPS(General Problem Solver)</a:t>
            </a:r>
            <a:r>
              <a:rPr lang="ko-KR" altLang="en-US" dirty="0"/>
              <a:t>을 개발</a:t>
            </a:r>
            <a:r>
              <a:rPr lang="en-US" altLang="ko-KR" dirty="0"/>
              <a:t>.</a:t>
            </a:r>
          </a:p>
          <a:p>
            <a:pPr lvl="2" algn="just"/>
            <a:r>
              <a:rPr lang="en-US" altLang="ko-KR" dirty="0"/>
              <a:t>GPS</a:t>
            </a:r>
            <a:r>
              <a:rPr lang="ko-KR" altLang="en-US" dirty="0"/>
              <a:t>는 데이터와 문제해결 기법을 구분한 첫 번째 시도임</a:t>
            </a:r>
            <a:r>
              <a:rPr lang="en-US" altLang="ko-KR" dirty="0"/>
              <a:t>.</a:t>
            </a:r>
          </a:p>
          <a:p>
            <a:pPr lvl="2" algn="just"/>
            <a:r>
              <a:rPr lang="ko-KR" altLang="en-US" dirty="0"/>
              <a:t>방법</a:t>
            </a:r>
            <a:r>
              <a:rPr lang="en-US" altLang="ko-KR" dirty="0"/>
              <a:t>-</a:t>
            </a:r>
            <a:r>
              <a:rPr lang="ko-KR" altLang="en-US" dirty="0"/>
              <a:t>결과 분석</a:t>
            </a:r>
            <a:r>
              <a:rPr lang="en-US" altLang="ko-KR" dirty="0"/>
              <a:t>(means-ends analysis)</a:t>
            </a:r>
            <a:r>
              <a:rPr lang="ko-KR" altLang="en-US" dirty="0"/>
              <a:t>이라는 기법에 기반을 두고 있음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34752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4005</Words>
  <Application>Microsoft Office PowerPoint</Application>
  <PresentationFormat>와이드스크린</PresentationFormat>
  <Paragraphs>522</Paragraphs>
  <Slides>74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굴림</vt:lpstr>
      <vt:lpstr>맑은 고딕</vt:lpstr>
      <vt:lpstr>Arial</vt:lpstr>
      <vt:lpstr>Times New Roman</vt:lpstr>
      <vt:lpstr>Wingdings</vt:lpstr>
      <vt:lpstr>Office 테마</vt:lpstr>
      <vt:lpstr>Image</vt:lpstr>
      <vt:lpstr>인공 지능 Artificial Intelligence</vt:lpstr>
      <vt:lpstr>차례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인공지능의 연대기</vt:lpstr>
      <vt:lpstr>차례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인공지능의 기능</vt:lpstr>
      <vt:lpstr>차례</vt:lpstr>
      <vt:lpstr>차례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  <vt:lpstr>인공지능의 도전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Baek-Gyoon Sung</dc:creator>
  <cp:lastModifiedBy>bgsung</cp:lastModifiedBy>
  <cp:revision>86</cp:revision>
  <dcterms:created xsi:type="dcterms:W3CDTF">2021-02-14T04:48:10Z</dcterms:created>
  <dcterms:modified xsi:type="dcterms:W3CDTF">2023-02-28T09:17:32Z</dcterms:modified>
</cp:coreProperties>
</file>